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charts/chart3.xml" ContentType="application/vnd.openxmlformats-officedocument.drawingml.chart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43"/>
  </p:notesMasterIdLst>
  <p:handoutMasterIdLst>
    <p:handoutMasterId r:id="rId44"/>
  </p:handoutMasterIdLst>
  <p:sldIdLst>
    <p:sldId id="414" r:id="rId3"/>
    <p:sldId id="453" r:id="rId4"/>
    <p:sldId id="415" r:id="rId5"/>
    <p:sldId id="429" r:id="rId6"/>
    <p:sldId id="379" r:id="rId7"/>
    <p:sldId id="421" r:id="rId8"/>
    <p:sldId id="380" r:id="rId9"/>
    <p:sldId id="422" r:id="rId10"/>
    <p:sldId id="381" r:id="rId11"/>
    <p:sldId id="384" r:id="rId12"/>
    <p:sldId id="420" r:id="rId13"/>
    <p:sldId id="436" r:id="rId14"/>
    <p:sldId id="437" r:id="rId15"/>
    <p:sldId id="442" r:id="rId16"/>
    <p:sldId id="425" r:id="rId17"/>
    <p:sldId id="389" r:id="rId18"/>
    <p:sldId id="450" r:id="rId19"/>
    <p:sldId id="390" r:id="rId20"/>
    <p:sldId id="426" r:id="rId21"/>
    <p:sldId id="391" r:id="rId22"/>
    <p:sldId id="448" r:id="rId23"/>
    <p:sldId id="432" r:id="rId24"/>
    <p:sldId id="443" r:id="rId25"/>
    <p:sldId id="395" r:id="rId26"/>
    <p:sldId id="396" r:id="rId27"/>
    <p:sldId id="444" r:id="rId28"/>
    <p:sldId id="398" r:id="rId29"/>
    <p:sldId id="399" r:id="rId30"/>
    <p:sldId id="445" r:id="rId31"/>
    <p:sldId id="446" r:id="rId32"/>
    <p:sldId id="447" r:id="rId33"/>
    <p:sldId id="401" r:id="rId34"/>
    <p:sldId id="402" r:id="rId35"/>
    <p:sldId id="403" r:id="rId36"/>
    <p:sldId id="434" r:id="rId37"/>
    <p:sldId id="413" r:id="rId38"/>
    <p:sldId id="452" r:id="rId39"/>
    <p:sldId id="451" r:id="rId40"/>
    <p:sldId id="416" r:id="rId41"/>
    <p:sldId id="417" r:id="rId4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na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DE0E8"/>
    <a:srgbClr val="F52C17"/>
    <a:srgbClr val="0099FF"/>
    <a:srgbClr val="6DC4F9"/>
    <a:srgbClr val="66CCFF"/>
    <a:srgbClr val="33CCFF"/>
    <a:srgbClr val="0099CC"/>
    <a:srgbClr val="33CC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>
      <p:cViewPr varScale="1">
        <p:scale>
          <a:sx n="70" d="100"/>
          <a:sy n="70" d="100"/>
        </p:scale>
        <p:origin x="-9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980" y="-102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../embeddings/oleObject3.bin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../embeddings/oleObject4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si3\oea\&#1055;&#1051;&#1040;&#1053;%20&#1056;&#1040;&#1041;&#1054;&#1058;%20&#1054;&#1058;&#1044;&#1045;&#1051;&#1040;\2009\&#1054;&#1090;&#1095;&#1077;&#1090;_2009_&#1088;&#1072;&#1079;&#1076;&#1077;&#1083;4.2\&#1060;&#1072;&#1082;&#1090;&#1086;&#1088;&#1085;&#1099;&#1081;%20&#1072;&#1085;&#1072;&#1083;&#1080;&#1079;%20&#1044;&#105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показатели по экспертизе административных регламентов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проверок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dirty="0"/>
          </a:p>
        </c:rich>
      </c:tx>
      <c:layout>
        <c:manualLayout>
          <c:xMode val="edge"/>
          <c:yMode val="edge"/>
          <c:x val="0.14799934346589036"/>
          <c:y val="1.072665485045396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экспертных заключений (экз)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  <a:contourClr>
                <a:scrgbClr r="0" g="0" b="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</c:v>
                </c:pt>
                <c:pt idx="1">
                  <c:v>10</c:v>
                </c:pt>
                <c:pt idx="2">
                  <c:v>22</c:v>
                </c:pt>
                <c:pt idx="3">
                  <c:v>30</c:v>
                </c:pt>
                <c:pt idx="4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CA-45A6-988D-EFE2061C06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Методическое сопровождение - количество проектов АР и изменений к ним (экз)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  <a:contourClr>
                <a:scrgbClr r="0" g="0" b="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16</c:v>
                </c:pt>
                <c:pt idx="1">
                  <c:v>10</c:v>
                </c:pt>
                <c:pt idx="2">
                  <c:v>20</c:v>
                </c:pt>
                <c:pt idx="3">
                  <c:v>15</c:v>
                </c:pt>
                <c:pt idx="4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CA-45A6-988D-EFE2061C06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6242048"/>
        <c:axId val="106243584"/>
      </c:barChart>
      <c:catAx>
        <c:axId val="1062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243584"/>
        <c:crosses val="autoZero"/>
        <c:auto val="1"/>
        <c:lblAlgn val="ctr"/>
        <c:lblOffset val="100"/>
        <c:noMultiLvlLbl val="0"/>
      </c:catAx>
      <c:valAx>
        <c:axId val="106243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24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показатели по экспертизе административных регламентов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оказанию государственных и</a:t>
            </a:r>
            <a:r>
              <a:rPr lang="ru-RU" sz="1400" b="1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solidFill>
            <a:schemeClr val="bg1"/>
          </a:solidFill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Лист1!$B$11</c:f>
              <c:strCache>
                <c:ptCount val="1"/>
                <c:pt idx="0">
                  <c:v>АР ИОГВ РТ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  <a:contourClr>
                <a:scrgbClr r="0" g="0" b="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Лист1!$A$12:$A$18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 (1 полугодие)</c:v>
                </c:pt>
              </c:strCache>
            </c:strRef>
          </c:cat>
          <c:val>
            <c:numRef>
              <c:f>Лист1!$B$12:$B$18</c:f>
              <c:numCache>
                <c:formatCode>General</c:formatCode>
                <c:ptCount val="7"/>
                <c:pt idx="0">
                  <c:v>302</c:v>
                </c:pt>
                <c:pt idx="1">
                  <c:v>60</c:v>
                </c:pt>
                <c:pt idx="2">
                  <c:v>290</c:v>
                </c:pt>
                <c:pt idx="3">
                  <c:v>159</c:v>
                </c:pt>
                <c:pt idx="4">
                  <c:v>201</c:v>
                </c:pt>
                <c:pt idx="5">
                  <c:v>153</c:v>
                </c:pt>
                <c:pt idx="6">
                  <c:v>163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19-47FC-AB13-21B52E26427B}"/>
            </c:ext>
          </c:extLst>
        </c:ser>
        <c:ser>
          <c:idx val="1"/>
          <c:order val="1"/>
          <c:tx>
            <c:strRef>
              <c:f>Лист1!$C$11</c:f>
              <c:strCache>
                <c:ptCount val="1"/>
                <c:pt idx="0">
                  <c:v>АР ОМС РТ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  <a:contourClr>
                <a:scrgbClr r="0" g="0" b="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Лист1!$A$12:$A$18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 (1 полугодие)</c:v>
                </c:pt>
              </c:strCache>
            </c:strRef>
          </c:cat>
          <c:val>
            <c:numRef>
              <c:f>Лист1!$C$12:$C$18</c:f>
              <c:numCache>
                <c:formatCode>General</c:formatCode>
                <c:ptCount val="7"/>
                <c:pt idx="0">
                  <c:v>160</c:v>
                </c:pt>
                <c:pt idx="1">
                  <c:v>28</c:v>
                </c:pt>
                <c:pt idx="2">
                  <c:v>24</c:v>
                </c:pt>
                <c:pt idx="3">
                  <c:v>42</c:v>
                </c:pt>
                <c:pt idx="4">
                  <c:v>42</c:v>
                </c:pt>
                <c:pt idx="5">
                  <c:v>23</c:v>
                </c:pt>
                <c:pt idx="6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19-47FC-AB13-21B52E264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3710592"/>
        <c:axId val="153712128"/>
      </c:barChart>
      <c:catAx>
        <c:axId val="15371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712128"/>
        <c:crosses val="autoZero"/>
        <c:auto val="1"/>
        <c:lblAlgn val="ctr"/>
        <c:lblOffset val="100"/>
        <c:noMultiLvlLbl val="0"/>
      </c:catAx>
      <c:valAx>
        <c:axId val="15371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71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7126056154139"/>
          <c:y val="1.0695100055023041E-2"/>
          <c:w val="0.60797613604851253"/>
          <c:h val="0.7365707851005931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'ДС по ВЭД_1 пол. 2007-2008-2009'!$D$254</c:f>
              <c:strCache>
                <c:ptCount val="1"/>
                <c:pt idx="0">
                  <c:v>затраты на оплату труда</c:v>
                </c:pt>
              </c:strCache>
            </c:strRef>
          </c:tx>
          <c:invertIfNegative val="0"/>
          <c:cat>
            <c:strRef>
              <c:f>'ДС по ВЭД_1 пол. 2007-2008-2009'!$B$255:$C$264</c:f>
              <c:strCache>
                <c:ptCount val="10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Произв-во и распределение э/э</c:v>
                </c:pt>
                <c:pt idx="4">
                  <c:v>Строительство</c:v>
                </c:pt>
                <c:pt idx="5">
                  <c:v>Оптовая и розничная торговля</c:v>
                </c:pt>
                <c:pt idx="6">
                  <c:v>Транспорт и связь</c:v>
                </c:pt>
                <c:pt idx="7">
                  <c:v>Финансовая деятельность</c:v>
                </c:pt>
                <c:pt idx="8">
                  <c:v>Образование</c:v>
                </c:pt>
                <c:pt idx="9">
                  <c:v>Здравоохранение </c:v>
                </c:pt>
              </c:strCache>
            </c:strRef>
          </c:cat>
          <c:val>
            <c:numRef>
              <c:f>'ДС по ВЭД_1 пол. 2007-2008-2009'!$D$255:$D$264</c:f>
              <c:numCache>
                <c:formatCode>#,##0.0</c:formatCode>
                <c:ptCount val="10"/>
                <c:pt idx="0">
                  <c:v>0.62126203251902956</c:v>
                </c:pt>
                <c:pt idx="1">
                  <c:v>-0.34779360585473212</c:v>
                </c:pt>
                <c:pt idx="2">
                  <c:v>-5.8344984428125937</c:v>
                </c:pt>
                <c:pt idx="3">
                  <c:v>4.7708550753841532</c:v>
                </c:pt>
                <c:pt idx="4">
                  <c:v>0.13845712763882956</c:v>
                </c:pt>
                <c:pt idx="5">
                  <c:v>-2.1882646353235593</c:v>
                </c:pt>
                <c:pt idx="6">
                  <c:v>4.5882736135267024</c:v>
                </c:pt>
                <c:pt idx="7">
                  <c:v>-1.4923221076505826</c:v>
                </c:pt>
                <c:pt idx="8">
                  <c:v>-17.83355625675518</c:v>
                </c:pt>
                <c:pt idx="9">
                  <c:v>23.64867848308198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BE-48BF-ACB9-31BFE04256B5}"/>
            </c:ext>
          </c:extLst>
        </c:ser>
        <c:ser>
          <c:idx val="1"/>
          <c:order val="1"/>
          <c:tx>
            <c:strRef>
              <c:f>'ДС по ВЭД_1 пол. 2007-2008-2009'!$E$254</c:f>
              <c:strCache>
                <c:ptCount val="1"/>
                <c:pt idx="0">
                  <c:v>единый социальный налог</c:v>
                </c:pt>
              </c:strCache>
            </c:strRef>
          </c:tx>
          <c:invertIfNegative val="0"/>
          <c:cat>
            <c:strRef>
              <c:f>'ДС по ВЭД_1 пол. 2007-2008-2009'!$B$255:$C$264</c:f>
              <c:strCache>
                <c:ptCount val="10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Произв-во и распределение э/э</c:v>
                </c:pt>
                <c:pt idx="4">
                  <c:v>Строительство</c:v>
                </c:pt>
                <c:pt idx="5">
                  <c:v>Оптовая и розничная торговля</c:v>
                </c:pt>
                <c:pt idx="6">
                  <c:v>Транспорт и связь</c:v>
                </c:pt>
                <c:pt idx="7">
                  <c:v>Финансовая деятельность</c:v>
                </c:pt>
                <c:pt idx="8">
                  <c:v>Образование</c:v>
                </c:pt>
                <c:pt idx="9">
                  <c:v>Здравоохранение </c:v>
                </c:pt>
              </c:strCache>
            </c:strRef>
          </c:cat>
          <c:val>
            <c:numRef>
              <c:f>'ДС по ВЭД_1 пол. 2007-2008-2009'!$E$255:$E$264</c:f>
              <c:numCache>
                <c:formatCode>#,##0.00</c:formatCode>
                <c:ptCount val="10"/>
                <c:pt idx="0" formatCode="#,##0.0">
                  <c:v>0.78754763612952938</c:v>
                </c:pt>
                <c:pt idx="1">
                  <c:v>-6.6203425745897009E-3</c:v>
                </c:pt>
                <c:pt idx="2" formatCode="#,##0.0">
                  <c:v>-1.3871701661166995</c:v>
                </c:pt>
                <c:pt idx="3" formatCode="#,##0.0">
                  <c:v>1.1354839291783163</c:v>
                </c:pt>
                <c:pt idx="4">
                  <c:v>-1.8626339011184656E-2</c:v>
                </c:pt>
                <c:pt idx="5" formatCode="#,##0.0">
                  <c:v>0.12077210437606185</c:v>
                </c:pt>
                <c:pt idx="6" formatCode="#,##0.0">
                  <c:v>1.3272223279823359</c:v>
                </c:pt>
                <c:pt idx="7" formatCode="#,##0.0">
                  <c:v>-0.27863634989741431</c:v>
                </c:pt>
                <c:pt idx="8" formatCode="#,##0.0">
                  <c:v>-5.2099222013132334</c:v>
                </c:pt>
                <c:pt idx="9" formatCode="#,##0.0">
                  <c:v>4.5511442809569775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0BE-48BF-ACB9-31BFE04256B5}"/>
            </c:ext>
          </c:extLst>
        </c:ser>
        <c:ser>
          <c:idx val="2"/>
          <c:order val="2"/>
          <c:tx>
            <c:strRef>
              <c:f>'ДС по ВЭД_1 пол. 2007-2008-2009'!$F$254</c:f>
              <c:strCache>
                <c:ptCount val="1"/>
                <c:pt idx="0">
                  <c:v>амортизация основных фондов</c:v>
                </c:pt>
              </c:strCache>
            </c:strRef>
          </c:tx>
          <c:invertIfNegative val="0"/>
          <c:cat>
            <c:strRef>
              <c:f>'ДС по ВЭД_1 пол. 2007-2008-2009'!$B$255:$C$264</c:f>
              <c:strCache>
                <c:ptCount val="10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Произв-во и распределение э/э</c:v>
                </c:pt>
                <c:pt idx="4">
                  <c:v>Строительство</c:v>
                </c:pt>
                <c:pt idx="5">
                  <c:v>Оптовая и розничная торговля</c:v>
                </c:pt>
                <c:pt idx="6">
                  <c:v>Транспорт и связь</c:v>
                </c:pt>
                <c:pt idx="7">
                  <c:v>Финансовая деятельность</c:v>
                </c:pt>
                <c:pt idx="8">
                  <c:v>Образование</c:v>
                </c:pt>
                <c:pt idx="9">
                  <c:v>Здравоохранение </c:v>
                </c:pt>
              </c:strCache>
            </c:strRef>
          </c:cat>
          <c:val>
            <c:numRef>
              <c:f>'ДС по ВЭД_1 пол. 2007-2008-2009'!$F$255:$F$264</c:f>
              <c:numCache>
                <c:formatCode>#,##0.0</c:formatCode>
                <c:ptCount val="10"/>
                <c:pt idx="0">
                  <c:v>4.6326537849557514</c:v>
                </c:pt>
                <c:pt idx="1">
                  <c:v>1.5447429395483498</c:v>
                </c:pt>
                <c:pt idx="2">
                  <c:v>1.5255858102409858</c:v>
                </c:pt>
                <c:pt idx="3">
                  <c:v>3.0612456653744227</c:v>
                </c:pt>
                <c:pt idx="4">
                  <c:v>1.1063696715461797</c:v>
                </c:pt>
                <c:pt idx="5">
                  <c:v>-5.9744447788383077</c:v>
                </c:pt>
                <c:pt idx="6">
                  <c:v>5.2527674739317733</c:v>
                </c:pt>
                <c:pt idx="7">
                  <c:v>4.4425761716104475</c:v>
                </c:pt>
                <c:pt idx="8">
                  <c:v>-1.6103099021087421</c:v>
                </c:pt>
                <c:pt idx="9">
                  <c:v>0.75823310328256355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0BE-48BF-ACB9-31BFE04256B5}"/>
            </c:ext>
          </c:extLst>
        </c:ser>
        <c:ser>
          <c:idx val="3"/>
          <c:order val="3"/>
          <c:tx>
            <c:strRef>
              <c:f>'ДС по ВЭД_1 пол. 2007-2008-2009'!$G$254</c:f>
              <c:strCache>
                <c:ptCount val="1"/>
                <c:pt idx="0">
                  <c:v>прибыль производства</c:v>
                </c:pt>
              </c:strCache>
            </c:strRef>
          </c:tx>
          <c:invertIfNegative val="0"/>
          <c:cat>
            <c:strRef>
              <c:f>'ДС по ВЭД_1 пол. 2007-2008-2009'!$B$255:$C$264</c:f>
              <c:strCache>
                <c:ptCount val="10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Произв-во и распределение э/э</c:v>
                </c:pt>
                <c:pt idx="4">
                  <c:v>Строительство</c:v>
                </c:pt>
                <c:pt idx="5">
                  <c:v>Оптовая и розничная торговля</c:v>
                </c:pt>
                <c:pt idx="6">
                  <c:v>Транспорт и связь</c:v>
                </c:pt>
                <c:pt idx="7">
                  <c:v>Финансовая деятельность</c:v>
                </c:pt>
                <c:pt idx="8">
                  <c:v>Образование</c:v>
                </c:pt>
                <c:pt idx="9">
                  <c:v>Здравоохранение </c:v>
                </c:pt>
              </c:strCache>
            </c:strRef>
          </c:cat>
          <c:val>
            <c:numRef>
              <c:f>'ДС по ВЭД_1 пол. 2007-2008-2009'!$G$255:$G$264</c:f>
              <c:numCache>
                <c:formatCode>#,##0.0</c:formatCode>
                <c:ptCount val="10"/>
                <c:pt idx="0">
                  <c:v>-13.96565249465433</c:v>
                </c:pt>
                <c:pt idx="1">
                  <c:v>-9.8329551097663028</c:v>
                </c:pt>
                <c:pt idx="2">
                  <c:v>-34.721022496089113</c:v>
                </c:pt>
                <c:pt idx="3">
                  <c:v>19.228181006144389</c:v>
                </c:pt>
                <c:pt idx="4">
                  <c:v>14.692989925685072</c:v>
                </c:pt>
                <c:pt idx="5">
                  <c:v>-8.1539980109101009</c:v>
                </c:pt>
                <c:pt idx="6">
                  <c:v>-1.9392722521145609</c:v>
                </c:pt>
                <c:pt idx="7">
                  <c:v>-93.711953376268795</c:v>
                </c:pt>
                <c:pt idx="8">
                  <c:v>-5.5434228972969253</c:v>
                </c:pt>
                <c:pt idx="9">
                  <c:v>2.0018627232521178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0BE-48BF-ACB9-31BFE04256B5}"/>
            </c:ext>
          </c:extLst>
        </c:ser>
        <c:ser>
          <c:idx val="4"/>
          <c:order val="4"/>
          <c:tx>
            <c:strRef>
              <c:f>'ДС по ВЭД_1 пол. 2007-2008-2009'!$H$254</c:f>
              <c:strCache>
                <c:ptCount val="1"/>
                <c:pt idx="0">
                  <c:v>другие затраты</c:v>
                </c:pt>
              </c:strCache>
            </c:strRef>
          </c:tx>
          <c:invertIfNegative val="0"/>
          <c:cat>
            <c:strRef>
              <c:f>'ДС по ВЭД_1 пол. 2007-2008-2009'!$B$255:$C$264</c:f>
              <c:strCache>
                <c:ptCount val="10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Произв-во и распределение э/э</c:v>
                </c:pt>
                <c:pt idx="4">
                  <c:v>Строительство</c:v>
                </c:pt>
                <c:pt idx="5">
                  <c:v>Оптовая и розничная торговля</c:v>
                </c:pt>
                <c:pt idx="6">
                  <c:v>Транспорт и связь</c:v>
                </c:pt>
                <c:pt idx="7">
                  <c:v>Финансовая деятельность</c:v>
                </c:pt>
                <c:pt idx="8">
                  <c:v>Образование</c:v>
                </c:pt>
                <c:pt idx="9">
                  <c:v>Здравоохранение </c:v>
                </c:pt>
              </c:strCache>
            </c:strRef>
          </c:cat>
          <c:val>
            <c:numRef>
              <c:f>'ДС по ВЭД_1 пол. 2007-2008-2009'!$H$255:$H$264</c:f>
              <c:numCache>
                <c:formatCode>#,##0.0</c:formatCode>
                <c:ptCount val="10"/>
                <c:pt idx="0">
                  <c:v>4.9935757717939602</c:v>
                </c:pt>
                <c:pt idx="1">
                  <c:v>-20.369108125076991</c:v>
                </c:pt>
                <c:pt idx="2">
                  <c:v>0.13312035939154987</c:v>
                </c:pt>
                <c:pt idx="3">
                  <c:v>0.7130365086000956</c:v>
                </c:pt>
                <c:pt idx="4">
                  <c:v>1.6994489339270786</c:v>
                </c:pt>
                <c:pt idx="5">
                  <c:v>-5.1615188833990686</c:v>
                </c:pt>
                <c:pt idx="6">
                  <c:v>-3.1572814951229802</c:v>
                </c:pt>
                <c:pt idx="7">
                  <c:v>3.3189182774922497</c:v>
                </c:pt>
                <c:pt idx="8">
                  <c:v>-1.8868891546734721</c:v>
                </c:pt>
                <c:pt idx="9">
                  <c:v>3.8293646922553202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0BE-48BF-ACB9-31BFE0425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100"/>
        <c:axId val="160221440"/>
        <c:axId val="160444416"/>
      </c:barChart>
      <c:catAx>
        <c:axId val="1602214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900"/>
            </a:pPr>
            <a:endParaRPr lang="ru-RU"/>
          </a:p>
        </c:txPr>
        <c:crossAx val="160444416"/>
        <c:crosses val="autoZero"/>
        <c:auto val="1"/>
        <c:lblAlgn val="ctr"/>
        <c:lblOffset val="100"/>
        <c:noMultiLvlLbl val="0"/>
      </c:catAx>
      <c:valAx>
        <c:axId val="160444416"/>
        <c:scaling>
          <c:orientation val="minMax"/>
        </c:scaling>
        <c:delete val="0"/>
        <c:axPos val="b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60221440"/>
        <c:crosses val="autoZero"/>
        <c:crossBetween val="between"/>
        <c:majorUnit val="0.5"/>
      </c:valAx>
      <c:spPr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1.4720056952482281E-2"/>
          <c:y val="0.83554459637816858"/>
          <c:w val="0.94797131223123254"/>
          <c:h val="0.15191722899686244"/>
        </c:manualLayout>
      </c:layout>
      <c:overlay val="0"/>
      <c:spPr>
        <a:noFill/>
      </c:spPr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effectLst>
      <a:outerShdw blurRad="292100" dist="139700" dir="2400000" algn="ctr" rotWithShape="0">
        <a:srgbClr val="000000">
          <a:alpha val="65000"/>
        </a:srgbClr>
      </a:outerShdw>
    </a:effectLst>
  </c:spPr>
  <c:txPr>
    <a:bodyPr/>
    <a:lstStyle/>
    <a:p>
      <a:pPr>
        <a:defRPr sz="6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7BEC1-9038-42D2-BCEC-700993BBD38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8FEFE7-1FF8-4DC5-ABA3-F846FCC45643}" type="pres">
      <dgm:prSet presAssocID="{D667BEC1-9038-42D2-BCEC-700993BBD3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4872E1C-5436-486F-9EE2-FF8480AA39C4}" type="presOf" srcId="{D667BEC1-9038-42D2-BCEC-700993BBD38F}" destId="{608FEFE7-1FF8-4DC5-ABA3-F846FCC45643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7BEC1-9038-42D2-BCEC-700993BBD38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8FEFE7-1FF8-4DC5-ABA3-F846FCC45643}" type="pres">
      <dgm:prSet presAssocID="{D667BEC1-9038-42D2-BCEC-700993BBD3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4872E1C-5436-486F-9EE2-FF8480AA39C4}" type="presOf" srcId="{D667BEC1-9038-42D2-BCEC-700993BBD38F}" destId="{608FEFE7-1FF8-4DC5-ABA3-F846FCC45643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385325-C418-4DE5-8DE5-63FA3B74C62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1ED45E34-C89D-415C-93C7-63622CB5FF03}">
      <dgm:prSet phldrT="[Текст]"/>
      <dgm:spPr>
        <a:ln>
          <a:solidFill>
            <a:srgbClr val="0070C0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ИОГВ РТ</a:t>
          </a:r>
          <a:endParaRPr lang="ru-RU" b="1" dirty="0">
            <a:solidFill>
              <a:schemeClr val="bg1"/>
            </a:solidFill>
          </a:endParaRPr>
        </a:p>
      </dgm:t>
    </dgm:pt>
    <dgm:pt modelId="{3166C35D-451C-4F65-A65C-D73A69FF38FB}" type="parTrans" cxnId="{60CCD9D2-F999-4451-9EF7-CDABAB025CFF}">
      <dgm:prSet/>
      <dgm:spPr/>
      <dgm:t>
        <a:bodyPr/>
        <a:lstStyle/>
        <a:p>
          <a:endParaRPr lang="ru-RU"/>
        </a:p>
      </dgm:t>
    </dgm:pt>
    <dgm:pt modelId="{5477C27F-140C-48E6-8557-832ABB0D7122}" type="sibTrans" cxnId="{60CCD9D2-F999-4451-9EF7-CDABAB025CFF}">
      <dgm:prSet/>
      <dgm:spPr/>
      <dgm:t>
        <a:bodyPr/>
        <a:lstStyle/>
        <a:p>
          <a:endParaRPr lang="ru-RU"/>
        </a:p>
      </dgm:t>
    </dgm:pt>
    <dgm:pt modelId="{123FFFA4-00E5-4BC6-BD47-3AAC3448AA74}">
      <dgm:prSet phldrT="[Текст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ОМСУ</a:t>
          </a:r>
          <a:endParaRPr lang="ru-RU" b="1" dirty="0">
            <a:solidFill>
              <a:schemeClr val="bg1"/>
            </a:solidFill>
          </a:endParaRPr>
        </a:p>
      </dgm:t>
    </dgm:pt>
    <dgm:pt modelId="{DCE68435-7FF3-4C54-B130-C7059AF890D5}" type="parTrans" cxnId="{F3B5578B-BE45-4ED9-A639-2D20EB721EF5}">
      <dgm:prSet/>
      <dgm:spPr/>
      <dgm:t>
        <a:bodyPr/>
        <a:lstStyle/>
        <a:p>
          <a:endParaRPr lang="ru-RU"/>
        </a:p>
      </dgm:t>
    </dgm:pt>
    <dgm:pt modelId="{209D2F6D-C3E8-443D-8EF9-6DA4AFFDCA55}" type="sibTrans" cxnId="{F3B5578B-BE45-4ED9-A639-2D20EB721EF5}">
      <dgm:prSet/>
      <dgm:spPr/>
      <dgm:t>
        <a:bodyPr/>
        <a:lstStyle/>
        <a:p>
          <a:endParaRPr lang="ru-RU"/>
        </a:p>
      </dgm:t>
    </dgm:pt>
    <dgm:pt modelId="{D6E43D12-D7A0-494F-8192-61B3B46757D4}">
      <dgm:prSet phldrT="[Текст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ТО РФ по РТ</a:t>
          </a:r>
          <a:endParaRPr lang="ru-RU" b="1" dirty="0">
            <a:solidFill>
              <a:schemeClr val="bg1"/>
            </a:solidFill>
          </a:endParaRPr>
        </a:p>
      </dgm:t>
    </dgm:pt>
    <dgm:pt modelId="{4C98E85F-8B33-4AA1-86B3-F6BB72ED6053}" type="parTrans" cxnId="{92B68B52-AFAF-411A-926D-01412CF82A15}">
      <dgm:prSet/>
      <dgm:spPr/>
      <dgm:t>
        <a:bodyPr/>
        <a:lstStyle/>
        <a:p>
          <a:endParaRPr lang="ru-RU"/>
        </a:p>
      </dgm:t>
    </dgm:pt>
    <dgm:pt modelId="{30BCA2ED-30C8-407A-9D6E-010193C507AD}" type="sibTrans" cxnId="{92B68B52-AFAF-411A-926D-01412CF82A15}">
      <dgm:prSet/>
      <dgm:spPr/>
      <dgm:t>
        <a:bodyPr/>
        <a:lstStyle/>
        <a:p>
          <a:endParaRPr lang="ru-RU"/>
        </a:p>
      </dgm:t>
    </dgm:pt>
    <dgm:pt modelId="{D5981A59-FC0F-4CD3-B1BA-9DE97DBB1F85}" type="pres">
      <dgm:prSet presAssocID="{EF385325-C418-4DE5-8DE5-63FA3B74C62F}" presName="compositeShape" presStyleCnt="0">
        <dgm:presLayoutVars>
          <dgm:chMax val="7"/>
          <dgm:dir/>
          <dgm:resizeHandles val="exact"/>
        </dgm:presLayoutVars>
      </dgm:prSet>
      <dgm:spPr/>
    </dgm:pt>
    <dgm:pt modelId="{EEE2F8F2-8A18-4FF0-AAD4-B5A5BF384EC1}" type="pres">
      <dgm:prSet presAssocID="{1ED45E34-C89D-415C-93C7-63622CB5FF03}" presName="circ1" presStyleLbl="vennNode1" presStyleIdx="0" presStyleCnt="3"/>
      <dgm:spPr/>
      <dgm:t>
        <a:bodyPr/>
        <a:lstStyle/>
        <a:p>
          <a:endParaRPr lang="ru-RU"/>
        </a:p>
      </dgm:t>
    </dgm:pt>
    <dgm:pt modelId="{CA869F8F-47A1-4875-A485-DF7B31EB08BF}" type="pres">
      <dgm:prSet presAssocID="{1ED45E34-C89D-415C-93C7-63622CB5FF0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92C4A-A1D5-440E-BBA0-D85B74DF472F}" type="pres">
      <dgm:prSet presAssocID="{123FFFA4-00E5-4BC6-BD47-3AAC3448AA74}" presName="circ2" presStyleLbl="vennNode1" presStyleIdx="1" presStyleCnt="3"/>
      <dgm:spPr/>
      <dgm:t>
        <a:bodyPr/>
        <a:lstStyle/>
        <a:p>
          <a:endParaRPr lang="ru-RU"/>
        </a:p>
      </dgm:t>
    </dgm:pt>
    <dgm:pt modelId="{49ACA409-54BA-4239-A116-0D5E572240BD}" type="pres">
      <dgm:prSet presAssocID="{123FFFA4-00E5-4BC6-BD47-3AAC3448AA7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BE15F-95DC-40E3-BCE9-340EA5501E65}" type="pres">
      <dgm:prSet presAssocID="{D6E43D12-D7A0-494F-8192-61B3B46757D4}" presName="circ3" presStyleLbl="vennNode1" presStyleIdx="2" presStyleCnt="3"/>
      <dgm:spPr/>
      <dgm:t>
        <a:bodyPr/>
        <a:lstStyle/>
        <a:p>
          <a:endParaRPr lang="ru-RU"/>
        </a:p>
      </dgm:t>
    </dgm:pt>
    <dgm:pt modelId="{8280E95D-BDB9-4941-864B-B15E04053455}" type="pres">
      <dgm:prSet presAssocID="{D6E43D12-D7A0-494F-8192-61B3B46757D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8F9D02-4644-4D37-82CF-3DAA2CA0D647}" type="presOf" srcId="{123FFFA4-00E5-4BC6-BD47-3AAC3448AA74}" destId="{49ACA409-54BA-4239-A116-0D5E572240BD}" srcOrd="1" destOrd="0" presId="urn:microsoft.com/office/officeart/2005/8/layout/venn1"/>
    <dgm:cxn modelId="{A874A298-E7FE-4386-873D-43AF8E0F0BD3}" type="presOf" srcId="{D6E43D12-D7A0-494F-8192-61B3B46757D4}" destId="{A04BE15F-95DC-40E3-BCE9-340EA5501E65}" srcOrd="0" destOrd="0" presId="urn:microsoft.com/office/officeart/2005/8/layout/venn1"/>
    <dgm:cxn modelId="{A7AB13E7-03F3-4738-8401-045496695C08}" type="presOf" srcId="{EF385325-C418-4DE5-8DE5-63FA3B74C62F}" destId="{D5981A59-FC0F-4CD3-B1BA-9DE97DBB1F85}" srcOrd="0" destOrd="0" presId="urn:microsoft.com/office/officeart/2005/8/layout/venn1"/>
    <dgm:cxn modelId="{84886B82-2567-4DB9-8993-DB11AC50130D}" type="presOf" srcId="{1ED45E34-C89D-415C-93C7-63622CB5FF03}" destId="{CA869F8F-47A1-4875-A485-DF7B31EB08BF}" srcOrd="1" destOrd="0" presId="urn:microsoft.com/office/officeart/2005/8/layout/venn1"/>
    <dgm:cxn modelId="{F3B5578B-BE45-4ED9-A639-2D20EB721EF5}" srcId="{EF385325-C418-4DE5-8DE5-63FA3B74C62F}" destId="{123FFFA4-00E5-4BC6-BD47-3AAC3448AA74}" srcOrd="1" destOrd="0" parTransId="{DCE68435-7FF3-4C54-B130-C7059AF890D5}" sibTransId="{209D2F6D-C3E8-443D-8EF9-6DA4AFFDCA55}"/>
    <dgm:cxn modelId="{92B68B52-AFAF-411A-926D-01412CF82A15}" srcId="{EF385325-C418-4DE5-8DE5-63FA3B74C62F}" destId="{D6E43D12-D7A0-494F-8192-61B3B46757D4}" srcOrd="2" destOrd="0" parTransId="{4C98E85F-8B33-4AA1-86B3-F6BB72ED6053}" sibTransId="{30BCA2ED-30C8-407A-9D6E-010193C507AD}"/>
    <dgm:cxn modelId="{CF65B7B4-A2C5-47E7-9C05-CBF0F356EB3F}" type="presOf" srcId="{1ED45E34-C89D-415C-93C7-63622CB5FF03}" destId="{EEE2F8F2-8A18-4FF0-AAD4-B5A5BF384EC1}" srcOrd="0" destOrd="0" presId="urn:microsoft.com/office/officeart/2005/8/layout/venn1"/>
    <dgm:cxn modelId="{954EB2F2-5C5D-4B68-9FEE-4A6ECDD896DF}" type="presOf" srcId="{123FFFA4-00E5-4BC6-BD47-3AAC3448AA74}" destId="{DA092C4A-A1D5-440E-BBA0-D85B74DF472F}" srcOrd="0" destOrd="0" presId="urn:microsoft.com/office/officeart/2005/8/layout/venn1"/>
    <dgm:cxn modelId="{60CCD9D2-F999-4451-9EF7-CDABAB025CFF}" srcId="{EF385325-C418-4DE5-8DE5-63FA3B74C62F}" destId="{1ED45E34-C89D-415C-93C7-63622CB5FF03}" srcOrd="0" destOrd="0" parTransId="{3166C35D-451C-4F65-A65C-D73A69FF38FB}" sibTransId="{5477C27F-140C-48E6-8557-832ABB0D7122}"/>
    <dgm:cxn modelId="{C76178E1-E527-429C-A9D9-7E359D420AD6}" type="presOf" srcId="{D6E43D12-D7A0-494F-8192-61B3B46757D4}" destId="{8280E95D-BDB9-4941-864B-B15E04053455}" srcOrd="1" destOrd="0" presId="urn:microsoft.com/office/officeart/2005/8/layout/venn1"/>
    <dgm:cxn modelId="{41A4F6D1-059A-4820-A9AC-F62D629ED4E6}" type="presParOf" srcId="{D5981A59-FC0F-4CD3-B1BA-9DE97DBB1F85}" destId="{EEE2F8F2-8A18-4FF0-AAD4-B5A5BF384EC1}" srcOrd="0" destOrd="0" presId="urn:microsoft.com/office/officeart/2005/8/layout/venn1"/>
    <dgm:cxn modelId="{37FAF3CB-D6F5-43D0-822C-86708E9D0674}" type="presParOf" srcId="{D5981A59-FC0F-4CD3-B1BA-9DE97DBB1F85}" destId="{CA869F8F-47A1-4875-A485-DF7B31EB08BF}" srcOrd="1" destOrd="0" presId="urn:microsoft.com/office/officeart/2005/8/layout/venn1"/>
    <dgm:cxn modelId="{1161322C-8597-424B-9415-68E314F0B45F}" type="presParOf" srcId="{D5981A59-FC0F-4CD3-B1BA-9DE97DBB1F85}" destId="{DA092C4A-A1D5-440E-BBA0-D85B74DF472F}" srcOrd="2" destOrd="0" presId="urn:microsoft.com/office/officeart/2005/8/layout/venn1"/>
    <dgm:cxn modelId="{883D894D-83E4-4AA0-82E2-2F7F247413AC}" type="presParOf" srcId="{D5981A59-FC0F-4CD3-B1BA-9DE97DBB1F85}" destId="{49ACA409-54BA-4239-A116-0D5E572240BD}" srcOrd="3" destOrd="0" presId="urn:microsoft.com/office/officeart/2005/8/layout/venn1"/>
    <dgm:cxn modelId="{9607E33C-AD54-4E48-8EA6-75D065A827CF}" type="presParOf" srcId="{D5981A59-FC0F-4CD3-B1BA-9DE97DBB1F85}" destId="{A04BE15F-95DC-40E3-BCE9-340EA5501E65}" srcOrd="4" destOrd="0" presId="urn:microsoft.com/office/officeart/2005/8/layout/venn1"/>
    <dgm:cxn modelId="{A58DD35B-A598-417A-8A9A-3D5F9854C0C5}" type="presParOf" srcId="{D5981A59-FC0F-4CD3-B1BA-9DE97DBB1F85}" destId="{8280E95D-BDB9-4941-864B-B15E0405345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385325-C418-4DE5-8DE5-63FA3B74C62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1ED45E34-C89D-415C-93C7-63622CB5FF03}">
      <dgm:prSet phldrT="[Текст]"/>
      <dgm:spPr>
        <a:solidFill>
          <a:schemeClr val="tx2">
            <a:lumMod val="40000"/>
            <a:lumOff val="60000"/>
            <a:alpha val="5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ИОГВ РТ</a:t>
          </a:r>
          <a:endParaRPr lang="ru-RU" b="1" dirty="0">
            <a:solidFill>
              <a:schemeClr val="bg1"/>
            </a:solidFill>
          </a:endParaRPr>
        </a:p>
      </dgm:t>
    </dgm:pt>
    <dgm:pt modelId="{3166C35D-451C-4F65-A65C-D73A69FF38FB}" type="parTrans" cxnId="{60CCD9D2-F999-4451-9EF7-CDABAB025CFF}">
      <dgm:prSet/>
      <dgm:spPr/>
      <dgm:t>
        <a:bodyPr/>
        <a:lstStyle/>
        <a:p>
          <a:endParaRPr lang="ru-RU"/>
        </a:p>
      </dgm:t>
    </dgm:pt>
    <dgm:pt modelId="{5477C27F-140C-48E6-8557-832ABB0D7122}" type="sibTrans" cxnId="{60CCD9D2-F999-4451-9EF7-CDABAB025CFF}">
      <dgm:prSet/>
      <dgm:spPr/>
      <dgm:t>
        <a:bodyPr/>
        <a:lstStyle/>
        <a:p>
          <a:endParaRPr lang="ru-RU"/>
        </a:p>
      </dgm:t>
    </dgm:pt>
    <dgm:pt modelId="{123FFFA4-00E5-4BC6-BD47-3AAC3448AA74}">
      <dgm:prSet phldrT="[Текст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200" b="1" dirty="0" smtClean="0">
              <a:solidFill>
                <a:schemeClr val="bg1"/>
              </a:solidFill>
            </a:rPr>
            <a:t>ОМС</a:t>
          </a:r>
          <a:endParaRPr lang="ru-RU" sz="2200" b="1" dirty="0">
            <a:solidFill>
              <a:schemeClr val="bg1"/>
            </a:solidFill>
          </a:endParaRPr>
        </a:p>
      </dgm:t>
    </dgm:pt>
    <dgm:pt modelId="{DCE68435-7FF3-4C54-B130-C7059AF890D5}" type="parTrans" cxnId="{F3B5578B-BE45-4ED9-A639-2D20EB721EF5}">
      <dgm:prSet/>
      <dgm:spPr/>
      <dgm:t>
        <a:bodyPr/>
        <a:lstStyle/>
        <a:p>
          <a:endParaRPr lang="ru-RU"/>
        </a:p>
      </dgm:t>
    </dgm:pt>
    <dgm:pt modelId="{209D2F6D-C3E8-443D-8EF9-6DA4AFFDCA55}" type="sibTrans" cxnId="{F3B5578B-BE45-4ED9-A639-2D20EB721EF5}">
      <dgm:prSet/>
      <dgm:spPr/>
      <dgm:t>
        <a:bodyPr/>
        <a:lstStyle/>
        <a:p>
          <a:endParaRPr lang="ru-RU"/>
        </a:p>
      </dgm:t>
    </dgm:pt>
    <dgm:pt modelId="{D6E43D12-D7A0-494F-8192-61B3B46757D4}">
      <dgm:prSet phldrT="[Текст]"/>
      <dgm:spPr>
        <a:solidFill>
          <a:schemeClr val="tx2">
            <a:lumMod val="40000"/>
            <a:lumOff val="60000"/>
            <a:alpha val="73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ТО РФ по РТ</a:t>
          </a:r>
          <a:endParaRPr lang="ru-RU" b="1" dirty="0">
            <a:solidFill>
              <a:schemeClr val="bg1"/>
            </a:solidFill>
          </a:endParaRPr>
        </a:p>
      </dgm:t>
    </dgm:pt>
    <dgm:pt modelId="{30BCA2ED-30C8-407A-9D6E-010193C507AD}" type="sibTrans" cxnId="{92B68B52-AFAF-411A-926D-01412CF82A15}">
      <dgm:prSet/>
      <dgm:spPr/>
      <dgm:t>
        <a:bodyPr/>
        <a:lstStyle/>
        <a:p>
          <a:endParaRPr lang="ru-RU"/>
        </a:p>
      </dgm:t>
    </dgm:pt>
    <dgm:pt modelId="{4C98E85F-8B33-4AA1-86B3-F6BB72ED6053}" type="parTrans" cxnId="{92B68B52-AFAF-411A-926D-01412CF82A15}">
      <dgm:prSet/>
      <dgm:spPr/>
      <dgm:t>
        <a:bodyPr/>
        <a:lstStyle/>
        <a:p>
          <a:endParaRPr lang="ru-RU"/>
        </a:p>
      </dgm:t>
    </dgm:pt>
    <dgm:pt modelId="{D5981A59-FC0F-4CD3-B1BA-9DE97DBB1F85}" type="pres">
      <dgm:prSet presAssocID="{EF385325-C418-4DE5-8DE5-63FA3B74C62F}" presName="compositeShape" presStyleCnt="0">
        <dgm:presLayoutVars>
          <dgm:chMax val="7"/>
          <dgm:dir/>
          <dgm:resizeHandles val="exact"/>
        </dgm:presLayoutVars>
      </dgm:prSet>
      <dgm:spPr/>
    </dgm:pt>
    <dgm:pt modelId="{EEE2F8F2-8A18-4FF0-AAD4-B5A5BF384EC1}" type="pres">
      <dgm:prSet presAssocID="{1ED45E34-C89D-415C-93C7-63622CB5FF03}" presName="circ1" presStyleLbl="vennNode1" presStyleIdx="0" presStyleCnt="3"/>
      <dgm:spPr/>
      <dgm:t>
        <a:bodyPr/>
        <a:lstStyle/>
        <a:p>
          <a:endParaRPr lang="ru-RU"/>
        </a:p>
      </dgm:t>
    </dgm:pt>
    <dgm:pt modelId="{CA869F8F-47A1-4875-A485-DF7B31EB08BF}" type="pres">
      <dgm:prSet presAssocID="{1ED45E34-C89D-415C-93C7-63622CB5FF0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92C4A-A1D5-440E-BBA0-D85B74DF472F}" type="pres">
      <dgm:prSet presAssocID="{123FFFA4-00E5-4BC6-BD47-3AAC3448AA74}" presName="circ2" presStyleLbl="vennNode1" presStyleIdx="1" presStyleCnt="3"/>
      <dgm:spPr/>
      <dgm:t>
        <a:bodyPr/>
        <a:lstStyle/>
        <a:p>
          <a:endParaRPr lang="ru-RU"/>
        </a:p>
      </dgm:t>
    </dgm:pt>
    <dgm:pt modelId="{49ACA409-54BA-4239-A116-0D5E572240BD}" type="pres">
      <dgm:prSet presAssocID="{123FFFA4-00E5-4BC6-BD47-3AAC3448AA7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BE15F-95DC-40E3-BCE9-340EA5501E65}" type="pres">
      <dgm:prSet presAssocID="{D6E43D12-D7A0-494F-8192-61B3B46757D4}" presName="circ3" presStyleLbl="vennNode1" presStyleIdx="2" presStyleCnt="3"/>
      <dgm:spPr/>
      <dgm:t>
        <a:bodyPr/>
        <a:lstStyle/>
        <a:p>
          <a:endParaRPr lang="ru-RU"/>
        </a:p>
      </dgm:t>
    </dgm:pt>
    <dgm:pt modelId="{8280E95D-BDB9-4941-864B-B15E04053455}" type="pres">
      <dgm:prSet presAssocID="{D6E43D12-D7A0-494F-8192-61B3B46757D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8F9D02-4644-4D37-82CF-3DAA2CA0D647}" type="presOf" srcId="{123FFFA4-00E5-4BC6-BD47-3AAC3448AA74}" destId="{49ACA409-54BA-4239-A116-0D5E572240BD}" srcOrd="1" destOrd="0" presId="urn:microsoft.com/office/officeart/2005/8/layout/venn1"/>
    <dgm:cxn modelId="{A874A298-E7FE-4386-873D-43AF8E0F0BD3}" type="presOf" srcId="{D6E43D12-D7A0-494F-8192-61B3B46757D4}" destId="{A04BE15F-95DC-40E3-BCE9-340EA5501E65}" srcOrd="0" destOrd="0" presId="urn:microsoft.com/office/officeart/2005/8/layout/venn1"/>
    <dgm:cxn modelId="{A7AB13E7-03F3-4738-8401-045496695C08}" type="presOf" srcId="{EF385325-C418-4DE5-8DE5-63FA3B74C62F}" destId="{D5981A59-FC0F-4CD3-B1BA-9DE97DBB1F85}" srcOrd="0" destOrd="0" presId="urn:microsoft.com/office/officeart/2005/8/layout/venn1"/>
    <dgm:cxn modelId="{84886B82-2567-4DB9-8993-DB11AC50130D}" type="presOf" srcId="{1ED45E34-C89D-415C-93C7-63622CB5FF03}" destId="{CA869F8F-47A1-4875-A485-DF7B31EB08BF}" srcOrd="1" destOrd="0" presId="urn:microsoft.com/office/officeart/2005/8/layout/venn1"/>
    <dgm:cxn modelId="{F3B5578B-BE45-4ED9-A639-2D20EB721EF5}" srcId="{EF385325-C418-4DE5-8DE5-63FA3B74C62F}" destId="{123FFFA4-00E5-4BC6-BD47-3AAC3448AA74}" srcOrd="1" destOrd="0" parTransId="{DCE68435-7FF3-4C54-B130-C7059AF890D5}" sibTransId="{209D2F6D-C3E8-443D-8EF9-6DA4AFFDCA55}"/>
    <dgm:cxn modelId="{92B68B52-AFAF-411A-926D-01412CF82A15}" srcId="{EF385325-C418-4DE5-8DE5-63FA3B74C62F}" destId="{D6E43D12-D7A0-494F-8192-61B3B46757D4}" srcOrd="2" destOrd="0" parTransId="{4C98E85F-8B33-4AA1-86B3-F6BB72ED6053}" sibTransId="{30BCA2ED-30C8-407A-9D6E-010193C507AD}"/>
    <dgm:cxn modelId="{CF65B7B4-A2C5-47E7-9C05-CBF0F356EB3F}" type="presOf" srcId="{1ED45E34-C89D-415C-93C7-63622CB5FF03}" destId="{EEE2F8F2-8A18-4FF0-AAD4-B5A5BF384EC1}" srcOrd="0" destOrd="0" presId="urn:microsoft.com/office/officeart/2005/8/layout/venn1"/>
    <dgm:cxn modelId="{954EB2F2-5C5D-4B68-9FEE-4A6ECDD896DF}" type="presOf" srcId="{123FFFA4-00E5-4BC6-BD47-3AAC3448AA74}" destId="{DA092C4A-A1D5-440E-BBA0-D85B74DF472F}" srcOrd="0" destOrd="0" presId="urn:microsoft.com/office/officeart/2005/8/layout/venn1"/>
    <dgm:cxn modelId="{60CCD9D2-F999-4451-9EF7-CDABAB025CFF}" srcId="{EF385325-C418-4DE5-8DE5-63FA3B74C62F}" destId="{1ED45E34-C89D-415C-93C7-63622CB5FF03}" srcOrd="0" destOrd="0" parTransId="{3166C35D-451C-4F65-A65C-D73A69FF38FB}" sibTransId="{5477C27F-140C-48E6-8557-832ABB0D7122}"/>
    <dgm:cxn modelId="{C76178E1-E527-429C-A9D9-7E359D420AD6}" type="presOf" srcId="{D6E43D12-D7A0-494F-8192-61B3B46757D4}" destId="{8280E95D-BDB9-4941-864B-B15E04053455}" srcOrd="1" destOrd="0" presId="urn:microsoft.com/office/officeart/2005/8/layout/venn1"/>
    <dgm:cxn modelId="{41A4F6D1-059A-4820-A9AC-F62D629ED4E6}" type="presParOf" srcId="{D5981A59-FC0F-4CD3-B1BA-9DE97DBB1F85}" destId="{EEE2F8F2-8A18-4FF0-AAD4-B5A5BF384EC1}" srcOrd="0" destOrd="0" presId="urn:microsoft.com/office/officeart/2005/8/layout/venn1"/>
    <dgm:cxn modelId="{37FAF3CB-D6F5-43D0-822C-86708E9D0674}" type="presParOf" srcId="{D5981A59-FC0F-4CD3-B1BA-9DE97DBB1F85}" destId="{CA869F8F-47A1-4875-A485-DF7B31EB08BF}" srcOrd="1" destOrd="0" presId="urn:microsoft.com/office/officeart/2005/8/layout/venn1"/>
    <dgm:cxn modelId="{1161322C-8597-424B-9415-68E314F0B45F}" type="presParOf" srcId="{D5981A59-FC0F-4CD3-B1BA-9DE97DBB1F85}" destId="{DA092C4A-A1D5-440E-BBA0-D85B74DF472F}" srcOrd="2" destOrd="0" presId="urn:microsoft.com/office/officeart/2005/8/layout/venn1"/>
    <dgm:cxn modelId="{883D894D-83E4-4AA0-82E2-2F7F247413AC}" type="presParOf" srcId="{D5981A59-FC0F-4CD3-B1BA-9DE97DBB1F85}" destId="{49ACA409-54BA-4239-A116-0D5E572240BD}" srcOrd="3" destOrd="0" presId="urn:microsoft.com/office/officeart/2005/8/layout/venn1"/>
    <dgm:cxn modelId="{9607E33C-AD54-4E48-8EA6-75D065A827CF}" type="presParOf" srcId="{D5981A59-FC0F-4CD3-B1BA-9DE97DBB1F85}" destId="{A04BE15F-95DC-40E3-BCE9-340EA5501E65}" srcOrd="4" destOrd="0" presId="urn:microsoft.com/office/officeart/2005/8/layout/venn1"/>
    <dgm:cxn modelId="{A58DD35B-A598-417A-8A9A-3D5F9854C0C5}" type="presParOf" srcId="{D5981A59-FC0F-4CD3-B1BA-9DE97DBB1F85}" destId="{8280E95D-BDB9-4941-864B-B15E0405345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3A535E-ACFE-407D-BFFC-9C6E6DFF135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588D44-F7E5-480D-BE78-F58DEF12C8FF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инвестиционного климата в Республике Татарстан при реализации целевой модели организации контрольно-надзорной деятельности 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A3FC54-96E7-442C-AE21-D92ABD5FF870}" type="parTrans" cxnId="{9BA4D8B6-7230-4E4F-8E4A-6CEEBF941A3D}">
      <dgm:prSet/>
      <dgm:spPr/>
      <dgm:t>
        <a:bodyPr/>
        <a:lstStyle/>
        <a:p>
          <a:endParaRPr lang="ru-RU"/>
        </a:p>
      </dgm:t>
    </dgm:pt>
    <dgm:pt modelId="{16964FA4-9514-4AF2-9ABA-F8005B82B118}" type="sibTrans" cxnId="{9BA4D8B6-7230-4E4F-8E4A-6CEEBF941A3D}">
      <dgm:prSet custT="1"/>
      <dgm:spPr/>
      <dgm:t>
        <a:bodyPr/>
        <a:lstStyle/>
        <a:p>
          <a:endParaRPr lang="ru-RU" sz="1200"/>
        </a:p>
      </dgm:t>
    </dgm:pt>
    <dgm:pt modelId="{2C4FFB7D-7603-4E66-97A7-1DE9124EAC7A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Внедрение в деятельность контрольно-надзорных органов риск-ориентированного подхода при организации и осуществлении контрольно-надзорной деятельности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9B7615-BC73-488D-9037-1485E3679D6F}" type="parTrans" cxnId="{2A4CCF96-AC42-4823-8F57-26EC8E70D0F4}">
      <dgm:prSet/>
      <dgm:spPr/>
      <dgm:t>
        <a:bodyPr/>
        <a:lstStyle/>
        <a:p>
          <a:endParaRPr lang="ru-RU"/>
        </a:p>
      </dgm:t>
    </dgm:pt>
    <dgm:pt modelId="{3D65C2B6-9AA3-4946-88F5-D7D75CBD75E0}" type="sibTrans" cxnId="{2A4CCF96-AC42-4823-8F57-26EC8E70D0F4}">
      <dgm:prSet custT="1"/>
      <dgm:spPr/>
      <dgm:t>
        <a:bodyPr/>
        <a:lstStyle/>
        <a:p>
          <a:endParaRPr lang="ru-RU" sz="1200"/>
        </a:p>
      </dgm:t>
    </dgm:pt>
    <dgm:pt modelId="{256A00F5-151E-43A1-8B6E-0459EB4CF9BD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расходования ресурсов на функционирование контрольно-надзорных органов 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A7A451-ADC5-45BD-B614-8649C0825BA0}" type="parTrans" cxnId="{05459E28-AB0E-404F-851F-CE90F97FB23E}">
      <dgm:prSet/>
      <dgm:spPr/>
      <dgm:t>
        <a:bodyPr/>
        <a:lstStyle/>
        <a:p>
          <a:endParaRPr lang="ru-RU"/>
        </a:p>
      </dgm:t>
    </dgm:pt>
    <dgm:pt modelId="{6006FE65-AB61-40F3-BD4F-B4B61D7096E6}" type="sibTrans" cxnId="{05459E28-AB0E-404F-851F-CE90F97FB23E}">
      <dgm:prSet custT="1"/>
      <dgm:spPr/>
      <dgm:t>
        <a:bodyPr/>
        <a:lstStyle/>
        <a:p>
          <a:endParaRPr lang="ru-RU" sz="1200"/>
        </a:p>
      </dgm:t>
    </dgm:pt>
    <dgm:pt modelId="{E330D8D6-644F-48A2-A6BA-62343EAD6985}">
      <dgm:prSet custT="1"/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0" scaled="1"/>
          <a:tileRect/>
        </a:gradFill>
        <a:effectLst>
          <a:softEdge rad="0"/>
        </a:effectLst>
        <a:scene3d>
          <a:camera prst="orthographicFront"/>
          <a:lightRig rig="glow" dir="t"/>
        </a:scene3d>
        <a:sp3d/>
      </dgm:spPr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Переход к профилактике нарушений, а также разъяснение содержания обязательных требований, подлежащих соблюдению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91D958-89D4-45DE-ADBA-596BA592765A}" type="parTrans" cxnId="{8D185129-7963-4708-B7B4-F473D59FD951}">
      <dgm:prSet/>
      <dgm:spPr/>
      <dgm:t>
        <a:bodyPr/>
        <a:lstStyle/>
        <a:p>
          <a:endParaRPr lang="ru-RU"/>
        </a:p>
      </dgm:t>
    </dgm:pt>
    <dgm:pt modelId="{2D15271C-CDE8-4A36-A9EA-F1E351DF25CE}" type="sibTrans" cxnId="{8D185129-7963-4708-B7B4-F473D59FD951}">
      <dgm:prSet custT="1"/>
      <dgm:spPr/>
      <dgm:t>
        <a:bodyPr/>
        <a:lstStyle/>
        <a:p>
          <a:endParaRPr lang="ru-RU" sz="1200"/>
        </a:p>
      </dgm:t>
    </dgm:pt>
    <dgm:pt modelId="{2A9617C4-5C2B-4354-B6CD-7F8FF2125386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Сокращение числа проверок и снижение административного давления на бизнес при одновременном расширении использования эффективных форм контроля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BBB6A-47B2-4BDA-850D-52BB34960699}" type="parTrans" cxnId="{18DD6F32-E7BA-4DE1-AF51-521E4B302901}">
      <dgm:prSet/>
      <dgm:spPr/>
      <dgm:t>
        <a:bodyPr/>
        <a:lstStyle/>
        <a:p>
          <a:endParaRPr lang="ru-RU"/>
        </a:p>
      </dgm:t>
    </dgm:pt>
    <dgm:pt modelId="{9A872CF6-7786-4B2C-BF74-1BC8D86FAA17}" type="sibTrans" cxnId="{18DD6F32-E7BA-4DE1-AF51-521E4B302901}">
      <dgm:prSet custT="1"/>
      <dgm:spPr/>
      <dgm:t>
        <a:bodyPr/>
        <a:lstStyle/>
        <a:p>
          <a:endParaRPr lang="ru-RU" sz="1200"/>
        </a:p>
      </dgm:t>
    </dgm:pt>
    <dgm:pt modelId="{F39A6BE3-DEE8-496E-9637-0AA25410AF6A}" type="pres">
      <dgm:prSet presAssocID="{623A535E-ACFE-407D-BFFC-9C6E6DFF135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165809-C598-4291-9B72-D9CA4EA33FAE}" type="pres">
      <dgm:prSet presAssocID="{6A588D44-F7E5-480D-BE78-F58DEF12C8FF}" presName="node" presStyleLbl="node1" presStyleIdx="0" presStyleCnt="5" custScaleX="133653" custScaleY="125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365D3-F8CB-4542-A563-4A71697E16E2}" type="pres">
      <dgm:prSet presAssocID="{16964FA4-9514-4AF2-9ABA-F8005B82B118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2245E0D-5E72-4F5C-B6D1-D2D7A8E29EA2}" type="pres">
      <dgm:prSet presAssocID="{16964FA4-9514-4AF2-9ABA-F8005B82B118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0620AB8-1C68-4014-96D1-CA3CF8C04E03}" type="pres">
      <dgm:prSet presAssocID="{2C4FFB7D-7603-4E66-97A7-1DE9124EAC7A}" presName="node" presStyleLbl="node1" presStyleIdx="1" presStyleCnt="5" custScaleX="129624" custScaleY="129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C2856-E909-4BA4-BFF3-7FA439B5B91A}" type="pres">
      <dgm:prSet presAssocID="{3D65C2B6-9AA3-4946-88F5-D7D75CBD75E0}" presName="sibTrans" presStyleLbl="sibTrans2D1" presStyleIdx="1" presStyleCnt="5"/>
      <dgm:spPr/>
      <dgm:t>
        <a:bodyPr/>
        <a:lstStyle/>
        <a:p>
          <a:endParaRPr lang="ru-RU"/>
        </a:p>
      </dgm:t>
    </dgm:pt>
    <dgm:pt modelId="{C991243D-99F7-4830-8B6D-BDBA346C2D3F}" type="pres">
      <dgm:prSet presAssocID="{3D65C2B6-9AA3-4946-88F5-D7D75CBD75E0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7E9446B-6C3B-4C09-B1D9-7708B30C5EFA}" type="pres">
      <dgm:prSet presAssocID="{256A00F5-151E-43A1-8B6E-0459EB4CF9BD}" presName="node" presStyleLbl="node1" presStyleIdx="2" presStyleCnt="5" custScaleX="129599" custScaleY="125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588CB-0A3C-4077-AC88-AD3BFADF77DB}" type="pres">
      <dgm:prSet presAssocID="{6006FE65-AB61-40F3-BD4F-B4B61D7096E6}" presName="sibTrans" presStyleLbl="sibTrans2D1" presStyleIdx="2" presStyleCnt="5"/>
      <dgm:spPr/>
      <dgm:t>
        <a:bodyPr/>
        <a:lstStyle/>
        <a:p>
          <a:endParaRPr lang="ru-RU"/>
        </a:p>
      </dgm:t>
    </dgm:pt>
    <dgm:pt modelId="{348A0A00-1BC9-40AF-9E63-956E7245F334}" type="pres">
      <dgm:prSet presAssocID="{6006FE65-AB61-40F3-BD4F-B4B61D7096E6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2B458155-3285-42A8-8E6A-7D37375D3AF9}" type="pres">
      <dgm:prSet presAssocID="{2A9617C4-5C2B-4354-B6CD-7F8FF2125386}" presName="node" presStyleLbl="node1" presStyleIdx="3" presStyleCnt="5" custScaleX="132717" custScaleY="126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9255E-0D18-4CAF-94EF-F94A7D05A2AB}" type="pres">
      <dgm:prSet presAssocID="{9A872CF6-7786-4B2C-BF74-1BC8D86FAA17}" presName="sibTrans" presStyleLbl="sibTrans2D1" presStyleIdx="3" presStyleCnt="5"/>
      <dgm:spPr/>
      <dgm:t>
        <a:bodyPr/>
        <a:lstStyle/>
        <a:p>
          <a:endParaRPr lang="ru-RU"/>
        </a:p>
      </dgm:t>
    </dgm:pt>
    <dgm:pt modelId="{B4A01C19-4531-44B8-A1AB-3F218B418E0B}" type="pres">
      <dgm:prSet presAssocID="{9A872CF6-7786-4B2C-BF74-1BC8D86FAA1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0AB84D07-28AC-4013-8425-8EDAE5EDFD5B}" type="pres">
      <dgm:prSet presAssocID="{E330D8D6-644F-48A2-A6BA-62343EAD6985}" presName="node" presStyleLbl="node1" presStyleIdx="4" presStyleCnt="5" custScaleX="126343" custScaleY="126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960AA-DE77-4814-8542-431D39D6DE25}" type="pres">
      <dgm:prSet presAssocID="{2D15271C-CDE8-4A36-A9EA-F1E351DF25CE}" presName="sibTrans" presStyleLbl="sibTrans2D1" presStyleIdx="4" presStyleCnt="5"/>
      <dgm:spPr/>
      <dgm:t>
        <a:bodyPr/>
        <a:lstStyle/>
        <a:p>
          <a:endParaRPr lang="ru-RU"/>
        </a:p>
      </dgm:t>
    </dgm:pt>
    <dgm:pt modelId="{3B992FA5-B737-4DE2-B9CA-10FF112F88C0}" type="pres">
      <dgm:prSet presAssocID="{2D15271C-CDE8-4A36-A9EA-F1E351DF25C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D851D40D-68B5-4058-AA5C-3A36ED0F7277}" type="presOf" srcId="{E330D8D6-644F-48A2-A6BA-62343EAD6985}" destId="{0AB84D07-28AC-4013-8425-8EDAE5EDFD5B}" srcOrd="0" destOrd="0" presId="urn:microsoft.com/office/officeart/2005/8/layout/cycle2"/>
    <dgm:cxn modelId="{2A4CCF96-AC42-4823-8F57-26EC8E70D0F4}" srcId="{623A535E-ACFE-407D-BFFC-9C6E6DFF135E}" destId="{2C4FFB7D-7603-4E66-97A7-1DE9124EAC7A}" srcOrd="1" destOrd="0" parTransId="{699B7615-BC73-488D-9037-1485E3679D6F}" sibTransId="{3D65C2B6-9AA3-4946-88F5-D7D75CBD75E0}"/>
    <dgm:cxn modelId="{780C039A-4805-4FB0-8623-994CDC62C105}" type="presOf" srcId="{2C4FFB7D-7603-4E66-97A7-1DE9124EAC7A}" destId="{90620AB8-1C68-4014-96D1-CA3CF8C04E03}" srcOrd="0" destOrd="0" presId="urn:microsoft.com/office/officeart/2005/8/layout/cycle2"/>
    <dgm:cxn modelId="{1F311F9D-92A3-4DB5-89CB-268E4DCFB7DC}" type="presOf" srcId="{6006FE65-AB61-40F3-BD4F-B4B61D7096E6}" destId="{348A0A00-1BC9-40AF-9E63-956E7245F334}" srcOrd="1" destOrd="0" presId="urn:microsoft.com/office/officeart/2005/8/layout/cycle2"/>
    <dgm:cxn modelId="{C2EE4AB7-ECFC-44C2-AA97-9EF14E3FA87A}" type="presOf" srcId="{256A00F5-151E-43A1-8B6E-0459EB4CF9BD}" destId="{D7E9446B-6C3B-4C09-B1D9-7708B30C5EFA}" srcOrd="0" destOrd="0" presId="urn:microsoft.com/office/officeart/2005/8/layout/cycle2"/>
    <dgm:cxn modelId="{8D185129-7963-4708-B7B4-F473D59FD951}" srcId="{623A535E-ACFE-407D-BFFC-9C6E6DFF135E}" destId="{E330D8D6-644F-48A2-A6BA-62343EAD6985}" srcOrd="4" destOrd="0" parTransId="{3B91D958-89D4-45DE-ADBA-596BA592765A}" sibTransId="{2D15271C-CDE8-4A36-A9EA-F1E351DF25CE}"/>
    <dgm:cxn modelId="{B66FA2EF-FA4B-4964-B399-36D97CEFFEB3}" type="presOf" srcId="{6A588D44-F7E5-480D-BE78-F58DEF12C8FF}" destId="{50165809-C598-4291-9B72-D9CA4EA33FAE}" srcOrd="0" destOrd="0" presId="urn:microsoft.com/office/officeart/2005/8/layout/cycle2"/>
    <dgm:cxn modelId="{0837EF63-DD1C-40BA-AD87-C88A3E970420}" type="presOf" srcId="{3D65C2B6-9AA3-4946-88F5-D7D75CBD75E0}" destId="{C991243D-99F7-4830-8B6D-BDBA346C2D3F}" srcOrd="1" destOrd="0" presId="urn:microsoft.com/office/officeart/2005/8/layout/cycle2"/>
    <dgm:cxn modelId="{70DDFEE1-271F-4EA6-A7BF-7E06234403AC}" type="presOf" srcId="{16964FA4-9514-4AF2-9ABA-F8005B82B118}" destId="{DC2365D3-F8CB-4542-A563-4A71697E16E2}" srcOrd="0" destOrd="0" presId="urn:microsoft.com/office/officeart/2005/8/layout/cycle2"/>
    <dgm:cxn modelId="{639A7FE3-E133-43AF-8127-C80F4BD23962}" type="presOf" srcId="{6006FE65-AB61-40F3-BD4F-B4B61D7096E6}" destId="{1EA588CB-0A3C-4077-AC88-AD3BFADF77DB}" srcOrd="0" destOrd="0" presId="urn:microsoft.com/office/officeart/2005/8/layout/cycle2"/>
    <dgm:cxn modelId="{9BA4D8B6-7230-4E4F-8E4A-6CEEBF941A3D}" srcId="{623A535E-ACFE-407D-BFFC-9C6E6DFF135E}" destId="{6A588D44-F7E5-480D-BE78-F58DEF12C8FF}" srcOrd="0" destOrd="0" parTransId="{DBA3FC54-96E7-442C-AE21-D92ABD5FF870}" sibTransId="{16964FA4-9514-4AF2-9ABA-F8005B82B118}"/>
    <dgm:cxn modelId="{3F44448E-02F7-4E0D-AC2F-0F1ACBBA6212}" type="presOf" srcId="{3D65C2B6-9AA3-4946-88F5-D7D75CBD75E0}" destId="{22FC2856-E909-4BA4-BFF3-7FA439B5B91A}" srcOrd="0" destOrd="0" presId="urn:microsoft.com/office/officeart/2005/8/layout/cycle2"/>
    <dgm:cxn modelId="{8FBCD294-B235-4F98-B9B8-CE4FE1211461}" type="presOf" srcId="{623A535E-ACFE-407D-BFFC-9C6E6DFF135E}" destId="{F39A6BE3-DEE8-496E-9637-0AA25410AF6A}" srcOrd="0" destOrd="0" presId="urn:microsoft.com/office/officeart/2005/8/layout/cycle2"/>
    <dgm:cxn modelId="{05459E28-AB0E-404F-851F-CE90F97FB23E}" srcId="{623A535E-ACFE-407D-BFFC-9C6E6DFF135E}" destId="{256A00F5-151E-43A1-8B6E-0459EB4CF9BD}" srcOrd="2" destOrd="0" parTransId="{FBA7A451-ADC5-45BD-B614-8649C0825BA0}" sibTransId="{6006FE65-AB61-40F3-BD4F-B4B61D7096E6}"/>
    <dgm:cxn modelId="{095035A9-AF53-418C-90EC-F4D20D78CE65}" type="presOf" srcId="{2A9617C4-5C2B-4354-B6CD-7F8FF2125386}" destId="{2B458155-3285-42A8-8E6A-7D37375D3AF9}" srcOrd="0" destOrd="0" presId="urn:microsoft.com/office/officeart/2005/8/layout/cycle2"/>
    <dgm:cxn modelId="{1493F065-266F-4DC0-934D-920E5D457FC3}" type="presOf" srcId="{2D15271C-CDE8-4A36-A9EA-F1E351DF25CE}" destId="{3B992FA5-B737-4DE2-B9CA-10FF112F88C0}" srcOrd="1" destOrd="0" presId="urn:microsoft.com/office/officeart/2005/8/layout/cycle2"/>
    <dgm:cxn modelId="{6F2D8407-7FDD-4065-A05A-AA0EA42787FF}" type="presOf" srcId="{9A872CF6-7786-4B2C-BF74-1BC8D86FAA17}" destId="{B4A01C19-4531-44B8-A1AB-3F218B418E0B}" srcOrd="1" destOrd="0" presId="urn:microsoft.com/office/officeart/2005/8/layout/cycle2"/>
    <dgm:cxn modelId="{18DD6F32-E7BA-4DE1-AF51-521E4B302901}" srcId="{623A535E-ACFE-407D-BFFC-9C6E6DFF135E}" destId="{2A9617C4-5C2B-4354-B6CD-7F8FF2125386}" srcOrd="3" destOrd="0" parTransId="{370BBB6A-47B2-4BDA-850D-52BB34960699}" sibTransId="{9A872CF6-7786-4B2C-BF74-1BC8D86FAA17}"/>
    <dgm:cxn modelId="{251B9631-A07A-4DE5-90C3-9A8E90167510}" type="presOf" srcId="{9A872CF6-7786-4B2C-BF74-1BC8D86FAA17}" destId="{2DD9255E-0D18-4CAF-94EF-F94A7D05A2AB}" srcOrd="0" destOrd="0" presId="urn:microsoft.com/office/officeart/2005/8/layout/cycle2"/>
    <dgm:cxn modelId="{F83C6BED-1B59-4A22-88AD-F5FF999ABB0A}" type="presOf" srcId="{16964FA4-9514-4AF2-9ABA-F8005B82B118}" destId="{C2245E0D-5E72-4F5C-B6D1-D2D7A8E29EA2}" srcOrd="1" destOrd="0" presId="urn:microsoft.com/office/officeart/2005/8/layout/cycle2"/>
    <dgm:cxn modelId="{8D273ABF-4C83-4A22-8BBA-BD1ED48FF64C}" type="presOf" srcId="{2D15271C-CDE8-4A36-A9EA-F1E351DF25CE}" destId="{A07960AA-DE77-4814-8542-431D39D6DE25}" srcOrd="0" destOrd="0" presId="urn:microsoft.com/office/officeart/2005/8/layout/cycle2"/>
    <dgm:cxn modelId="{920F2230-A7AE-4533-A9BC-CAAD475BE73E}" type="presParOf" srcId="{F39A6BE3-DEE8-496E-9637-0AA25410AF6A}" destId="{50165809-C598-4291-9B72-D9CA4EA33FAE}" srcOrd="0" destOrd="0" presId="urn:microsoft.com/office/officeart/2005/8/layout/cycle2"/>
    <dgm:cxn modelId="{B4E098FC-0B76-4CE6-A46E-2D3B74330727}" type="presParOf" srcId="{F39A6BE3-DEE8-496E-9637-0AA25410AF6A}" destId="{DC2365D3-F8CB-4542-A563-4A71697E16E2}" srcOrd="1" destOrd="0" presId="urn:microsoft.com/office/officeart/2005/8/layout/cycle2"/>
    <dgm:cxn modelId="{D0360E84-D4F0-493A-97DF-787F9DB993B4}" type="presParOf" srcId="{DC2365D3-F8CB-4542-A563-4A71697E16E2}" destId="{C2245E0D-5E72-4F5C-B6D1-D2D7A8E29EA2}" srcOrd="0" destOrd="0" presId="urn:microsoft.com/office/officeart/2005/8/layout/cycle2"/>
    <dgm:cxn modelId="{7186225D-0C6B-4C48-93A9-71978BEB08BB}" type="presParOf" srcId="{F39A6BE3-DEE8-496E-9637-0AA25410AF6A}" destId="{90620AB8-1C68-4014-96D1-CA3CF8C04E03}" srcOrd="2" destOrd="0" presId="urn:microsoft.com/office/officeart/2005/8/layout/cycle2"/>
    <dgm:cxn modelId="{D7855AB2-1EEA-436B-A5A4-32A4D326A534}" type="presParOf" srcId="{F39A6BE3-DEE8-496E-9637-0AA25410AF6A}" destId="{22FC2856-E909-4BA4-BFF3-7FA439B5B91A}" srcOrd="3" destOrd="0" presId="urn:microsoft.com/office/officeart/2005/8/layout/cycle2"/>
    <dgm:cxn modelId="{E87609CD-85D4-4DED-A1A6-ACC1F2839FEC}" type="presParOf" srcId="{22FC2856-E909-4BA4-BFF3-7FA439B5B91A}" destId="{C991243D-99F7-4830-8B6D-BDBA346C2D3F}" srcOrd="0" destOrd="0" presId="urn:microsoft.com/office/officeart/2005/8/layout/cycle2"/>
    <dgm:cxn modelId="{7788F3E6-9087-43AD-97B6-0D736BA1525B}" type="presParOf" srcId="{F39A6BE3-DEE8-496E-9637-0AA25410AF6A}" destId="{D7E9446B-6C3B-4C09-B1D9-7708B30C5EFA}" srcOrd="4" destOrd="0" presId="urn:microsoft.com/office/officeart/2005/8/layout/cycle2"/>
    <dgm:cxn modelId="{24AA7609-94F2-479A-AA16-708D5343321A}" type="presParOf" srcId="{F39A6BE3-DEE8-496E-9637-0AA25410AF6A}" destId="{1EA588CB-0A3C-4077-AC88-AD3BFADF77DB}" srcOrd="5" destOrd="0" presId="urn:microsoft.com/office/officeart/2005/8/layout/cycle2"/>
    <dgm:cxn modelId="{32380420-D2D3-4BD2-9371-F7C16541D004}" type="presParOf" srcId="{1EA588CB-0A3C-4077-AC88-AD3BFADF77DB}" destId="{348A0A00-1BC9-40AF-9E63-956E7245F334}" srcOrd="0" destOrd="0" presId="urn:microsoft.com/office/officeart/2005/8/layout/cycle2"/>
    <dgm:cxn modelId="{F488C54E-3CBA-4CE6-8BDF-D228B2B92247}" type="presParOf" srcId="{F39A6BE3-DEE8-496E-9637-0AA25410AF6A}" destId="{2B458155-3285-42A8-8E6A-7D37375D3AF9}" srcOrd="6" destOrd="0" presId="urn:microsoft.com/office/officeart/2005/8/layout/cycle2"/>
    <dgm:cxn modelId="{9CDFA16C-35BC-4FA8-B673-5D90BE946BA9}" type="presParOf" srcId="{F39A6BE3-DEE8-496E-9637-0AA25410AF6A}" destId="{2DD9255E-0D18-4CAF-94EF-F94A7D05A2AB}" srcOrd="7" destOrd="0" presId="urn:microsoft.com/office/officeart/2005/8/layout/cycle2"/>
    <dgm:cxn modelId="{99DA68B0-2463-4307-9E83-C9865AE1F0F3}" type="presParOf" srcId="{2DD9255E-0D18-4CAF-94EF-F94A7D05A2AB}" destId="{B4A01C19-4531-44B8-A1AB-3F218B418E0B}" srcOrd="0" destOrd="0" presId="urn:microsoft.com/office/officeart/2005/8/layout/cycle2"/>
    <dgm:cxn modelId="{405EC1F4-B4D3-4170-B568-0CCE8EBB3165}" type="presParOf" srcId="{F39A6BE3-DEE8-496E-9637-0AA25410AF6A}" destId="{0AB84D07-28AC-4013-8425-8EDAE5EDFD5B}" srcOrd="8" destOrd="0" presId="urn:microsoft.com/office/officeart/2005/8/layout/cycle2"/>
    <dgm:cxn modelId="{75702AD7-7E3D-4B2B-AC16-6795E77378E1}" type="presParOf" srcId="{F39A6BE3-DEE8-496E-9637-0AA25410AF6A}" destId="{A07960AA-DE77-4814-8542-431D39D6DE25}" srcOrd="9" destOrd="0" presId="urn:microsoft.com/office/officeart/2005/8/layout/cycle2"/>
    <dgm:cxn modelId="{1ED7F614-5A2A-4449-9541-26DA8ACA2A41}" type="presParOf" srcId="{A07960AA-DE77-4814-8542-431D39D6DE25}" destId="{3B992FA5-B737-4DE2-B9CA-10FF112F88C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0735" tIns="45368" rIns="90735" bIns="4536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0735" tIns="45368" rIns="90735" bIns="45368" rtlCol="0"/>
          <a:lstStyle>
            <a:lvl1pPr algn="r">
              <a:defRPr sz="1200"/>
            </a:lvl1pPr>
          </a:lstStyle>
          <a:p>
            <a:fld id="{8C070D39-C1F6-4300-85CD-E7DBFDE83D3D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0735" tIns="45368" rIns="90735" bIns="4536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0735" tIns="45368" rIns="90735" bIns="45368" rtlCol="0" anchor="b"/>
          <a:lstStyle>
            <a:lvl1pPr algn="r">
              <a:defRPr sz="1200"/>
            </a:lvl1pPr>
          </a:lstStyle>
          <a:p>
            <a:fld id="{AC7DBE6A-1A9F-4942-9472-6A7240C97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8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0735" tIns="45368" rIns="90735" bIns="4536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0735" tIns="45368" rIns="90735" bIns="45368" rtlCol="0"/>
          <a:lstStyle>
            <a:lvl1pPr algn="r">
              <a:defRPr sz="1200"/>
            </a:lvl1pPr>
          </a:lstStyle>
          <a:p>
            <a:fld id="{94C0956E-97A0-49FC-9C7A-08033701B8A1}" type="datetimeFigureOut">
              <a:rPr lang="ru-RU" smtClean="0"/>
              <a:pPr/>
              <a:t>24.12.2018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35" tIns="45368" rIns="90735" bIns="4536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15154"/>
            <a:ext cx="5438140" cy="4466986"/>
          </a:xfrm>
          <a:prstGeom prst="rect">
            <a:avLst/>
          </a:prstGeom>
        </p:spPr>
        <p:txBody>
          <a:bodyPr vert="horz" lIns="90735" tIns="45368" rIns="90735" bIns="4536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0735" tIns="45368" rIns="90735" bIns="4536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0735" tIns="45368" rIns="90735" bIns="45368" rtlCol="0" anchor="b"/>
          <a:lstStyle>
            <a:lvl1pPr algn="r">
              <a:defRPr sz="1200"/>
            </a:lvl1pPr>
          </a:lstStyle>
          <a:p>
            <a:fld id="{B6C95411-199A-4B82-A4E3-8D1C185EAD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95411-199A-4B82-A4E3-8D1C185EADE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7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13C030-59A6-4187-847F-AA98708D2E0C}" type="slidenum">
              <a:rPr lang="ru-RU" smtClean="0">
                <a:latin typeface="Arial" pitchFamily="34" charset="0"/>
              </a:rPr>
              <a:pPr>
                <a:defRPr/>
              </a:pPr>
              <a:t>9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0633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9C0745-155B-41AA-ABDF-C54ED52EC6C6}" type="slidenum">
              <a:rPr lang="ru-RU" smtClean="0">
                <a:latin typeface="Arial" pitchFamily="34" charset="0"/>
              </a:rPr>
              <a:pPr>
                <a:defRPr/>
              </a:pPr>
              <a:t>11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01073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4B2F0E-E99C-4B40-8277-835B5FC35023}" type="slidenum">
              <a:rPr lang="ru-RU" smtClean="0">
                <a:latin typeface="Arial" pitchFamily="34" charset="0"/>
              </a:rPr>
              <a:pPr>
                <a:defRPr/>
              </a:pPr>
              <a:t>15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84077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806D0D-2298-4F22-AD81-1C15B27C3763}" type="slidenum">
              <a:rPr lang="ru-RU" smtClean="0">
                <a:latin typeface="Arial" pitchFamily="34" charset="0"/>
              </a:rPr>
              <a:pPr>
                <a:defRPr/>
              </a:pPr>
              <a:t>20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7836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A1EE-BED9-4EF5-B780-0C4430999F64}" type="datetime1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92AF-4ABE-4ED7-B0DC-43D11B6411D4}" type="datetime1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BA91-05F4-4504-81ED-202BA5D41607}" type="datetime1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D0671-0ED4-48FC-9DCB-26E59A601918}" type="datetime1">
              <a:rPr lang="ru-RU" smtClean="0"/>
              <a:t>24.12.2018</a:t>
            </a:fld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B25AE-7DEA-4E31-9847-B73D7269D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8750353" y="193408"/>
            <a:ext cx="384047" cy="40324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2" y="203009"/>
            <a:ext cx="381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3790" y="541356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67790" y="1010678"/>
            <a:ext cx="41148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05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0" name="Flowchart: Off-page Connector 9"/>
          <p:cNvSpPr/>
          <p:nvPr userDrawn="1"/>
        </p:nvSpPr>
        <p:spPr>
          <a:xfrm rot="5400000">
            <a:off x="8750353" y="193408"/>
            <a:ext cx="384047" cy="40324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2" y="203009"/>
            <a:ext cx="381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2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356628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825950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8750353" y="193408"/>
            <a:ext cx="384047" cy="40324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2" y="203009"/>
            <a:ext cx="381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81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02"/>
            <a:ext cx="9144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356628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825950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748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02"/>
            <a:ext cx="9144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18" name="Flowchart: Off-page Connector 17"/>
          <p:cNvSpPr/>
          <p:nvPr userDrawn="1"/>
        </p:nvSpPr>
        <p:spPr>
          <a:xfrm rot="5400000">
            <a:off x="8750353" y="193408"/>
            <a:ext cx="384047" cy="40324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2" y="203009"/>
            <a:ext cx="381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6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356628"/>
            <a:ext cx="56388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825950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0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C426-F55D-4DEF-82E9-97BDD92D21D8}" type="datetime1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>
          <a:xfrm>
            <a:off x="0" y="6731802"/>
            <a:ext cx="9144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0781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75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A72D-1F47-465C-8D56-90BB2F3854F3}" type="datetime1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0946-4A7D-4F07-9E2B-B44E9170DAED}" type="datetime1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B816C-2C95-408C-9C09-3EE4CC6C8ED1}" type="datetime1">
              <a:rPr lang="ru-RU" smtClean="0"/>
              <a:t>24.12.2018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0F0E-166E-4CAB-994E-717317EC0304}" type="datetime1">
              <a:rPr lang="ru-RU" smtClean="0"/>
              <a:t>24.12.2018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314D2-7A76-4B24-9962-A07C5D6DB564}" type="datetime1">
              <a:rPr lang="ru-RU" smtClean="0"/>
              <a:t>24.12.2018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AD79-B885-4EC3-96B4-06A828954264}" type="datetime1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EABA-1727-46AC-9404-D479B16A42FE}" type="datetime1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7CF9F-BA49-4146-ADE3-1869391002C7}" type="datetime1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54C47-A70C-4451-A89E-AAEB04A027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59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12" Type="http://schemas.microsoft.com/office/2007/relationships/hdphoto" Target="../media/hdphoto3.wdp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w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wmf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5.jpe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5.jpeg"/><Relationship Id="rId4" Type="http://schemas.openxmlformats.org/officeDocument/2006/relationships/diagramData" Target="../diagrams/data5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3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34.pn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Cesi.Priem@tatar.ru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1519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7"/>
          <a:stretch/>
        </p:blipFill>
        <p:spPr>
          <a:xfrm>
            <a:off x="334814" y="0"/>
            <a:ext cx="271600" cy="68664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 trans="20000" intensity="0"/>
                    </a14:imgEffect>
                    <a14:imgEffect>
                      <a14:sharpenSoften amount="15000"/>
                    </a14:imgEffect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54" y="2492896"/>
            <a:ext cx="6158898" cy="3861047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509644" y="1131499"/>
            <a:ext cx="8658367" cy="923330"/>
          </a:xfrm>
          <a:prstGeom prst="rect">
            <a:avLst/>
          </a:prstGeom>
          <a:noFill/>
          <a:effectLst>
            <a:glow rad="774700">
              <a:schemeClr val="bg2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ЭКОНОМИЧЕСКИХ И СОЦИАЛЬНЫХ ИССЛЕДОВАНИЙ РЕСПУБЛИКИ ТАТАРСТАН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 КАБИНЕТЕ МИНИСТРОВ РЕСПУБЛИКИ ТАТАРСТАН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962025" y="2076450"/>
            <a:ext cx="7930455" cy="973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headEnd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971600" y="2316091"/>
            <a:ext cx="7920880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956364" y="144242"/>
            <a:ext cx="1285883" cy="928694"/>
            <a:chOff x="285719" y="1500174"/>
            <a:chExt cx="3929092" cy="2928957"/>
          </a:xfrm>
        </p:grpSpPr>
        <p:sp>
          <p:nvSpPr>
            <p:cNvPr id="9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11" name="Рисунок 10" descr="images5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3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14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8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8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5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8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8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9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8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8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1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8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8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4236046" y="6488668"/>
            <a:ext cx="1381212" cy="369332"/>
          </a:xfrm>
          <a:prstGeom prst="rect">
            <a:avLst/>
          </a:prstGeom>
          <a:noFill/>
          <a:effectLst>
            <a:glow rad="774700">
              <a:schemeClr val="bg2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Казань 2018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0"/>
            <a:ext cx="7072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 В СФЕРЕ ЭКОНОМИКИ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 3"/>
          <p:cNvSpPr/>
          <p:nvPr/>
        </p:nvSpPr>
        <p:spPr>
          <a:xfrm>
            <a:off x="456225" y="1510020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Прямоугольник 20"/>
          <p:cNvSpPr/>
          <p:nvPr/>
        </p:nvSpPr>
        <p:spPr>
          <a:xfrm>
            <a:off x="845199" y="1430142"/>
            <a:ext cx="7903265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 документы по созданию инфраструктуры поддержки субъектов малого и среднего предпринимательства</a:t>
            </a:r>
          </a:p>
          <a:p>
            <a:pPr lvl="0"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Факторный анализ влияния изменений законодательства на экономику</a:t>
            </a:r>
            <a:endPara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развития цифровой экономики Республики Татарстан</a:t>
            </a:r>
          </a:p>
          <a:p>
            <a:pPr lvl="0"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основных экономических показателей </a:t>
            </a:r>
          </a:p>
          <a:p>
            <a:pPr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Методологическая база по анализу производственно-хозяйственной деятельности хозяйствующих субъектов </a:t>
            </a:r>
          </a:p>
          <a:p>
            <a:pPr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проведению маржинального анализа</a:t>
            </a:r>
          </a:p>
          <a:p>
            <a:pPr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определению уровня экономической самодостаточности предприятий промышленности</a:t>
            </a:r>
          </a:p>
          <a:p>
            <a:pPr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факторному анализу изменения добавленной стоимости и ее составляющих</a:t>
            </a:r>
          </a:p>
          <a:p>
            <a:pPr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оценке бюджетной эффективности инвестиционных проектов</a:t>
            </a:r>
          </a:p>
          <a:p>
            <a:pPr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оценке уровня социальной рентабельности хозяйствующих субъектов</a:t>
            </a:r>
            <a:endPara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 по направлению «Минимизация «серого» рынка труда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аудиту производственно-хозяйственной деятельности хозяйствующих 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субъектов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кадровому аудиту персонала в процессе его текущей деятельности </a:t>
            </a:r>
            <a:endPara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нормативов по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номенклатуре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«Начальная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(максимальная) цена государственного или муниципального контракта на выполнение работ, связанных с осуществлением регулярных перевозок по регулируемым тарифам автомобильным транспортом и городским наземным электрическим транспортом общего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пользования»</a:t>
            </a:r>
          </a:p>
        </p:txBody>
      </p:sp>
      <p:sp>
        <p:nvSpPr>
          <p:cNvPr id="18" name=" 3"/>
          <p:cNvSpPr/>
          <p:nvPr/>
        </p:nvSpPr>
        <p:spPr>
          <a:xfrm>
            <a:off x="434970" y="2543904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 3"/>
          <p:cNvSpPr/>
          <p:nvPr/>
        </p:nvSpPr>
        <p:spPr>
          <a:xfrm>
            <a:off x="441344" y="2262698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 3"/>
          <p:cNvSpPr/>
          <p:nvPr/>
        </p:nvSpPr>
        <p:spPr>
          <a:xfrm>
            <a:off x="434970" y="2809222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 3"/>
          <p:cNvSpPr/>
          <p:nvPr/>
        </p:nvSpPr>
        <p:spPr>
          <a:xfrm>
            <a:off x="449289" y="3137053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 3"/>
          <p:cNvSpPr/>
          <p:nvPr/>
        </p:nvSpPr>
        <p:spPr>
          <a:xfrm>
            <a:off x="456225" y="3383141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 3"/>
          <p:cNvSpPr/>
          <p:nvPr/>
        </p:nvSpPr>
        <p:spPr>
          <a:xfrm>
            <a:off x="447819" y="3820667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 3"/>
          <p:cNvSpPr/>
          <p:nvPr/>
        </p:nvSpPr>
        <p:spPr>
          <a:xfrm>
            <a:off x="451377" y="4088540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 3"/>
          <p:cNvSpPr/>
          <p:nvPr/>
        </p:nvSpPr>
        <p:spPr>
          <a:xfrm>
            <a:off x="441344" y="4366267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6" name="Group 2"/>
          <p:cNvGrpSpPr>
            <a:grpSpLocks/>
          </p:cNvGrpSpPr>
          <p:nvPr/>
        </p:nvGrpSpPr>
        <p:grpSpPr bwMode="auto">
          <a:xfrm>
            <a:off x="357158" y="357166"/>
            <a:ext cx="1029132" cy="725995"/>
            <a:chOff x="603" y="4363"/>
            <a:chExt cx="1691" cy="722"/>
          </a:xfrm>
        </p:grpSpPr>
        <p:sp>
          <p:nvSpPr>
            <p:cNvPr id="37" name="WordArt 3" descr="267"/>
            <p:cNvSpPr>
              <a:spLocks noChangeArrowheads="1" noChangeShapeType="1" noTextEdit="1"/>
            </p:cNvSpPr>
            <p:nvPr/>
          </p:nvSpPr>
          <p:spPr bwMode="auto">
            <a:xfrm>
              <a:off x="1091" y="4363"/>
              <a:ext cx="396" cy="45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36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38" name="WordArt 5" descr="267"/>
            <p:cNvSpPr>
              <a:spLocks noChangeArrowheads="1" noChangeShapeType="1" noTextEdit="1"/>
            </p:cNvSpPr>
            <p:nvPr/>
          </p:nvSpPr>
          <p:spPr bwMode="auto">
            <a:xfrm>
              <a:off x="1514" y="4363"/>
              <a:ext cx="360" cy="3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36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39" name="WordArt 6" descr="267"/>
            <p:cNvSpPr>
              <a:spLocks noChangeArrowheads="1" noChangeShapeType="1" noTextEdit="1"/>
            </p:cNvSpPr>
            <p:nvPr/>
          </p:nvSpPr>
          <p:spPr bwMode="auto">
            <a:xfrm>
              <a:off x="1874" y="4363"/>
              <a:ext cx="420" cy="27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36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40" name="WordArt 4" descr="267"/>
            <p:cNvSpPr>
              <a:spLocks noChangeArrowheads="1" noChangeShapeType="1" noTextEdit="1"/>
            </p:cNvSpPr>
            <p:nvPr/>
          </p:nvSpPr>
          <p:spPr bwMode="auto">
            <a:xfrm>
              <a:off x="603" y="4363"/>
              <a:ext cx="495" cy="7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40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31" name=" 3"/>
          <p:cNvSpPr/>
          <p:nvPr/>
        </p:nvSpPr>
        <p:spPr>
          <a:xfrm>
            <a:off x="456225" y="4970325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 3"/>
          <p:cNvSpPr/>
          <p:nvPr/>
        </p:nvSpPr>
        <p:spPr>
          <a:xfrm>
            <a:off x="456225" y="4660098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 3"/>
          <p:cNvSpPr/>
          <p:nvPr/>
        </p:nvSpPr>
        <p:spPr>
          <a:xfrm>
            <a:off x="447819" y="5381167"/>
            <a:ext cx="285752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Минус 42"/>
          <p:cNvSpPr/>
          <p:nvPr/>
        </p:nvSpPr>
        <p:spPr bwMode="auto">
          <a:xfrm>
            <a:off x="3995936" y="622932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89775" y="636110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10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44" y="2005745"/>
            <a:ext cx="286537" cy="213378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395537" y="240074"/>
            <a:ext cx="1440160" cy="1046734"/>
            <a:chOff x="285719" y="1500174"/>
            <a:chExt cx="3929092" cy="2928957"/>
          </a:xfrm>
        </p:grpSpPr>
        <p:sp>
          <p:nvSpPr>
            <p:cNvPr id="45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6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47" name="Рисунок 46" descr="images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8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49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3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3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0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1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2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405033"/>
              </p:ext>
            </p:extLst>
          </p:nvPr>
        </p:nvGraphicFramePr>
        <p:xfrm>
          <a:off x="6045308" y="2658469"/>
          <a:ext cx="2818091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76" name="Диаграмма" r:id="rId5" imgW="6038850" imgH="3857625" progId="Excel.Chart.8">
                  <p:embed/>
                </p:oleObj>
              </mc:Choice>
              <mc:Fallback>
                <p:oleObj name="Диаграмма" r:id="rId5" imgW="6038850" imgH="3857625" progId="Excel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2000"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308" y="2658469"/>
                        <a:ext cx="2818091" cy="1800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2214570" y="129581"/>
            <a:ext cx="60007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2"/>
          <p:cNvGrpSpPr>
            <a:grpSpLocks/>
          </p:cNvGrpSpPr>
          <p:nvPr/>
        </p:nvGrpSpPr>
        <p:grpSpPr bwMode="auto">
          <a:xfrm>
            <a:off x="357158" y="357166"/>
            <a:ext cx="1029132" cy="725995"/>
            <a:chOff x="603" y="4363"/>
            <a:chExt cx="1691" cy="722"/>
          </a:xfrm>
        </p:grpSpPr>
        <p:sp>
          <p:nvSpPr>
            <p:cNvPr id="40" name="WordArt 3" descr="267"/>
            <p:cNvSpPr>
              <a:spLocks noChangeArrowheads="1" noChangeShapeType="1" noTextEdit="1"/>
            </p:cNvSpPr>
            <p:nvPr/>
          </p:nvSpPr>
          <p:spPr bwMode="auto">
            <a:xfrm>
              <a:off x="1091" y="4363"/>
              <a:ext cx="396" cy="45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36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41" name="WordArt 5" descr="267"/>
            <p:cNvSpPr>
              <a:spLocks noChangeArrowheads="1" noChangeShapeType="1" noTextEdit="1"/>
            </p:cNvSpPr>
            <p:nvPr/>
          </p:nvSpPr>
          <p:spPr bwMode="auto">
            <a:xfrm>
              <a:off x="1514" y="4363"/>
              <a:ext cx="360" cy="3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36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43" name="WordArt 6" descr="267"/>
            <p:cNvSpPr>
              <a:spLocks noChangeArrowheads="1" noChangeShapeType="1" noTextEdit="1"/>
            </p:cNvSpPr>
            <p:nvPr/>
          </p:nvSpPr>
          <p:spPr bwMode="auto">
            <a:xfrm>
              <a:off x="1874" y="4363"/>
              <a:ext cx="420" cy="27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36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45" name="WordArt 4" descr="267"/>
            <p:cNvSpPr>
              <a:spLocks noChangeArrowheads="1" noChangeShapeType="1" noTextEdit="1"/>
            </p:cNvSpPr>
            <p:nvPr/>
          </p:nvSpPr>
          <p:spPr bwMode="auto">
            <a:xfrm>
              <a:off x="603" y="4363"/>
              <a:ext cx="495" cy="7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40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19872" y="1484782"/>
            <a:ext cx="2418893" cy="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07703" y="2708918"/>
            <a:ext cx="2975435" cy="5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243219"/>
              </p:ext>
            </p:extLst>
          </p:nvPr>
        </p:nvGraphicFramePr>
        <p:xfrm>
          <a:off x="5876148" y="760787"/>
          <a:ext cx="3160348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77" name="Диаграмма" r:id="rId8" imgW="5953125" imgH="3895725" progId="Excel.Chart.8">
                  <p:embed/>
                </p:oleObj>
              </mc:Choice>
              <mc:Fallback>
                <p:oleObj name="Диаграмма" r:id="rId8" imgW="5953125" imgH="3895725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40000" contrast="-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148" y="760787"/>
                        <a:ext cx="3160348" cy="20882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241031"/>
            <a:ext cx="5387909" cy="5255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993" y="4458669"/>
            <a:ext cx="4536504" cy="19136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saturation sat="323000"/>
                    </a14:imgEffect>
                    <a14:imgEffect>
                      <a14:brightnessContrast bright="4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264" y="5013176"/>
            <a:ext cx="2472519" cy="1844824"/>
          </a:xfrm>
          <a:prstGeom prst="rect">
            <a:avLst/>
          </a:prstGeom>
        </p:spPr>
      </p:pic>
      <p:sp>
        <p:nvSpPr>
          <p:cNvPr id="20" name="Минус 19"/>
          <p:cNvSpPr/>
          <p:nvPr/>
        </p:nvSpPr>
        <p:spPr bwMode="auto">
          <a:xfrm>
            <a:off x="3707904" y="6246801"/>
            <a:ext cx="5976664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81667" y="6379585"/>
            <a:ext cx="2381731" cy="365125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11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95537" y="240074"/>
            <a:ext cx="1440160" cy="1046734"/>
            <a:chOff x="285719" y="1500174"/>
            <a:chExt cx="3929092" cy="2928957"/>
          </a:xfrm>
        </p:grpSpPr>
        <p:sp>
          <p:nvSpPr>
            <p:cNvPr id="22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3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4" name="Рисунок 23" descr="images5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5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6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7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7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7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7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8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7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7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9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7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7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7972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4" y="63314"/>
            <a:ext cx="7873047" cy="6525344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11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Минус 13"/>
          <p:cNvSpPr/>
          <p:nvPr/>
        </p:nvSpPr>
        <p:spPr bwMode="auto">
          <a:xfrm>
            <a:off x="3923928" y="6247811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6686871" y="63795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12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2077" y="0"/>
            <a:ext cx="615104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ОСНОВНЫЕ НАПРАВЛЕНИЯ ДЕЯТЕЛЬНОСТИ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70415" y="3605911"/>
            <a:ext cx="44223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СОЦИАЛЬНАЯ СФЕРА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95537" y="240074"/>
            <a:ext cx="1440160" cy="1046734"/>
            <a:chOff x="285719" y="1500174"/>
            <a:chExt cx="3929092" cy="2928957"/>
          </a:xfrm>
        </p:grpSpPr>
        <p:sp>
          <p:nvSpPr>
            <p:cNvPr id="20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1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4" name="Рисунок 23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9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0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1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2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3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838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5753" y="1347446"/>
            <a:ext cx="8258204" cy="5000660"/>
          </a:xfrm>
        </p:spPr>
        <p:txBody>
          <a:bodyPr>
            <a:normAutofit fontScale="85000" lnSpcReduction="20000"/>
          </a:bodyPr>
          <a:lstStyle/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800" dirty="0" smtClean="0"/>
              <a:t>     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 качества государственных и муниципальных  услуг в социальной сфере</a:t>
            </a: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Порядок мониторинга соответствия качества предоставляемых государственных и муниципальных услуг утвержденным стандартам</a:t>
            </a:r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Методики расчета нормативов  финансирования государственных и муниципальных услуг</a:t>
            </a: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Информационно-аналитическая система расчета бюджетной потребности на оказание государственных и муниципальных услуг</a:t>
            </a: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Методика расчета бюджетной потребности на оказание государственных и муниципальных услуг на основе учета их количества и качества</a:t>
            </a: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Пакет нормативных правовых  документов по порядку и условиям оказания государственных и муниципальных услуг организациям всех форм собственности и физическим лицам</a:t>
            </a: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Критерии эффективности деятельности исполнителей государственных и муниципальных услуг</a:t>
            </a: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Методические рекомендации по формированию новой системы оплаты труда работников отраслей бюджетной сферы</a:t>
            </a: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Методические рекомендации по расчету критериев эффективности работы руководителей и работников учреждений бюджетной сферы</a:t>
            </a: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Реестр публичных приоритетов</a:t>
            </a:r>
          </a:p>
          <a:p>
            <a:pPr algn="just">
              <a:spcBef>
                <a:spcPts val="600"/>
              </a:spcBef>
              <a:buClr>
                <a:srgbClr val="72A274"/>
              </a:buClr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Ряд Законов Республики Татарстан в сфере социальной политики, а также пакет сборников аналитических материалов</a:t>
            </a:r>
          </a:p>
          <a:p>
            <a:pPr>
              <a:buClr>
                <a:srgbClr val="72A274"/>
              </a:buClr>
              <a:buNone/>
            </a:pPr>
            <a:endParaRPr lang="ru-RU" sz="1800" dirty="0" smtClean="0"/>
          </a:p>
          <a:p>
            <a:pPr>
              <a:buClr>
                <a:srgbClr val="72A274"/>
              </a:buClr>
              <a:buNone/>
            </a:pPr>
            <a:endParaRPr lang="ru-RU" sz="1800" dirty="0" smtClean="0"/>
          </a:p>
          <a:p>
            <a:pPr>
              <a:buClr>
                <a:srgbClr val="72A274"/>
              </a:buClr>
              <a:buFont typeface="Wingdings" pitchFamily="2" charset="2"/>
              <a:buChar char="Ø"/>
            </a:pPr>
            <a:endParaRPr lang="ru-RU" sz="1800" dirty="0" smtClean="0"/>
          </a:p>
          <a:p>
            <a:pPr>
              <a:buNone/>
            </a:pPr>
            <a:endParaRPr lang="ru-RU" sz="1600" dirty="0" smtClean="0"/>
          </a:p>
          <a:p>
            <a:endParaRPr lang="ru-RU" dirty="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6685334" y="6374821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 3"/>
          <p:cNvSpPr/>
          <p:nvPr/>
        </p:nvSpPr>
        <p:spPr>
          <a:xfrm>
            <a:off x="357158" y="1428736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6" name=" 3"/>
          <p:cNvSpPr/>
          <p:nvPr/>
        </p:nvSpPr>
        <p:spPr>
          <a:xfrm>
            <a:off x="357158" y="1714488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19" name=" 3"/>
          <p:cNvSpPr/>
          <p:nvPr/>
        </p:nvSpPr>
        <p:spPr>
          <a:xfrm>
            <a:off x="357158" y="2643182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20" name=" 3"/>
          <p:cNvSpPr/>
          <p:nvPr/>
        </p:nvSpPr>
        <p:spPr>
          <a:xfrm>
            <a:off x="357158" y="3571876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22" name=" 3"/>
          <p:cNvSpPr/>
          <p:nvPr/>
        </p:nvSpPr>
        <p:spPr>
          <a:xfrm>
            <a:off x="357158" y="4286256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24" name=" 3"/>
          <p:cNvSpPr/>
          <p:nvPr/>
        </p:nvSpPr>
        <p:spPr>
          <a:xfrm>
            <a:off x="357158" y="4714884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29" name=" 3"/>
          <p:cNvSpPr/>
          <p:nvPr/>
        </p:nvSpPr>
        <p:spPr>
          <a:xfrm>
            <a:off x="357158" y="5143512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30" name=" 3"/>
          <p:cNvSpPr/>
          <p:nvPr/>
        </p:nvSpPr>
        <p:spPr>
          <a:xfrm>
            <a:off x="357158" y="3071810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31" name=" 3"/>
          <p:cNvSpPr/>
          <p:nvPr/>
        </p:nvSpPr>
        <p:spPr>
          <a:xfrm>
            <a:off x="357158" y="2143116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32" name=" 3"/>
          <p:cNvSpPr/>
          <p:nvPr/>
        </p:nvSpPr>
        <p:spPr>
          <a:xfrm>
            <a:off x="357158" y="5643578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33" name=" 3"/>
          <p:cNvSpPr/>
          <p:nvPr/>
        </p:nvSpPr>
        <p:spPr>
          <a:xfrm>
            <a:off x="357158" y="5929330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34" name="Прямоугольник 33"/>
          <p:cNvSpPr/>
          <p:nvPr/>
        </p:nvSpPr>
        <p:spPr>
          <a:xfrm>
            <a:off x="2071671" y="0"/>
            <a:ext cx="5929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 В СОЦИАЛЬНОЙ СФЕРЕ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Минус 35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13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395537" y="188640"/>
            <a:ext cx="1440160" cy="1168658"/>
            <a:chOff x="285719" y="1500174"/>
            <a:chExt cx="3929092" cy="2928957"/>
          </a:xfrm>
        </p:grpSpPr>
        <p:sp>
          <p:nvSpPr>
            <p:cNvPr id="41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2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43" name="Рисунок 42" descr="images5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7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48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3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3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0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1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686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6"/>
          <p:cNvSpPr/>
          <p:nvPr/>
        </p:nvSpPr>
        <p:spPr>
          <a:xfrm>
            <a:off x="3254252" y="2637480"/>
            <a:ext cx="2678730" cy="2678728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609126" y="1470363"/>
            <a:ext cx="1907118" cy="1085209"/>
            <a:chOff x="695086" y="1192989"/>
            <a:chExt cx="1273608" cy="621397"/>
          </a:xfrm>
        </p:grpSpPr>
        <p:sp>
          <p:nvSpPr>
            <p:cNvPr id="8" name="Down Arrow Callout 9"/>
            <p:cNvSpPr/>
            <p:nvPr/>
          </p:nvSpPr>
          <p:spPr>
            <a:xfrm>
              <a:off x="695086" y="1192989"/>
              <a:ext cx="1273608" cy="621397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58021" y="1234959"/>
              <a:ext cx="765932" cy="21148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031626"/>
              <a:r>
                <a:rPr lang="ru-RU" sz="1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ПОЛУЧАТЕЛИ </a:t>
              </a:r>
            </a:p>
            <a:p>
              <a:pPr algn="ctr" defTabSz="1031626"/>
              <a:r>
                <a:rPr lang="ru-RU" sz="1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УСЛУГ</a:t>
              </a:r>
              <a:endPara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Sev01"/>
          <p:cNvSpPr>
            <a:spLocks noChangeAspect="1"/>
          </p:cNvSpPr>
          <p:nvPr/>
        </p:nvSpPr>
        <p:spPr>
          <a:xfrm>
            <a:off x="3439362" y="5175236"/>
            <a:ext cx="466031" cy="46603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4000" dirty="0">
              <a:solidFill>
                <a:prstClr val="white"/>
              </a:solidFill>
              <a:latin typeface="FontAwesome" pitchFamily="2" charset="0"/>
            </a:endParaRPr>
          </a:p>
        </p:txBody>
      </p:sp>
      <p:grpSp>
        <p:nvGrpSpPr>
          <p:cNvPr id="11" name="Group 19"/>
          <p:cNvGrpSpPr/>
          <p:nvPr/>
        </p:nvGrpSpPr>
        <p:grpSpPr>
          <a:xfrm>
            <a:off x="784341" y="2899407"/>
            <a:ext cx="2079646" cy="286009"/>
            <a:chOff x="539510" y="1997706"/>
            <a:chExt cx="2079646" cy="286009"/>
          </a:xfrm>
        </p:grpSpPr>
        <p:cxnSp>
          <p:nvCxnSpPr>
            <p:cNvPr id="12" name="Straight Connector 15"/>
            <p:cNvCxnSpPr/>
            <p:nvPr/>
          </p:nvCxnSpPr>
          <p:spPr>
            <a:xfrm flipH="1">
              <a:off x="2386109" y="1997706"/>
              <a:ext cx="233047" cy="285164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7"/>
            <p:cNvCxnSpPr/>
            <p:nvPr/>
          </p:nvCxnSpPr>
          <p:spPr>
            <a:xfrm flipH="1">
              <a:off x="539510" y="2283715"/>
              <a:ext cx="1843424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24"/>
          <p:cNvGrpSpPr/>
          <p:nvPr/>
        </p:nvGrpSpPr>
        <p:grpSpPr>
          <a:xfrm flipV="1">
            <a:off x="784342" y="4762374"/>
            <a:ext cx="2635519" cy="286009"/>
            <a:chOff x="539510" y="1997706"/>
            <a:chExt cx="2079646" cy="286009"/>
          </a:xfrm>
        </p:grpSpPr>
        <p:cxnSp>
          <p:nvCxnSpPr>
            <p:cNvPr id="15" name="Straight Connector 25"/>
            <p:cNvCxnSpPr/>
            <p:nvPr/>
          </p:nvCxnSpPr>
          <p:spPr>
            <a:xfrm flipH="1">
              <a:off x="2386109" y="1997706"/>
              <a:ext cx="233047" cy="285164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6"/>
            <p:cNvCxnSpPr/>
            <p:nvPr/>
          </p:nvCxnSpPr>
          <p:spPr>
            <a:xfrm flipH="1">
              <a:off x="539510" y="2283715"/>
              <a:ext cx="1843424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268745" y="3252528"/>
            <a:ext cx="2672264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031626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ОРГАНОВ ГОСУДАРСТВЕННОЙ ВЛАСТИ РТ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252" y="4946296"/>
            <a:ext cx="2459776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1031626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ФУНКЦИОНАЛЬНЫЙ АНАЛИЗ </a:t>
            </a:r>
          </a:p>
          <a:p>
            <a:pPr algn="ctr" defTabSz="1031626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</a:p>
          <a:p>
            <a:pPr algn="ctr" defTabSz="1031626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</a:t>
            </a:r>
            <a:endParaRPr lang="en-US" sz="1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31626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 </a:t>
            </a:r>
          </a:p>
        </p:txBody>
      </p:sp>
      <p:grpSp>
        <p:nvGrpSpPr>
          <p:cNvPr id="19" name="Group 33"/>
          <p:cNvGrpSpPr/>
          <p:nvPr/>
        </p:nvGrpSpPr>
        <p:grpSpPr>
          <a:xfrm flipH="1">
            <a:off x="6330757" y="2899407"/>
            <a:ext cx="2162916" cy="286009"/>
            <a:chOff x="539510" y="1997706"/>
            <a:chExt cx="2079646" cy="286009"/>
          </a:xfrm>
        </p:grpSpPr>
        <p:cxnSp>
          <p:nvCxnSpPr>
            <p:cNvPr id="20" name="Straight Connector 34"/>
            <p:cNvCxnSpPr/>
            <p:nvPr/>
          </p:nvCxnSpPr>
          <p:spPr>
            <a:xfrm flipH="1">
              <a:off x="2386109" y="1997706"/>
              <a:ext cx="233047" cy="285164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5"/>
            <p:cNvCxnSpPr/>
            <p:nvPr/>
          </p:nvCxnSpPr>
          <p:spPr>
            <a:xfrm flipH="1">
              <a:off x="539510" y="2283715"/>
              <a:ext cx="1843424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37"/>
          <p:cNvGrpSpPr/>
          <p:nvPr/>
        </p:nvGrpSpPr>
        <p:grpSpPr>
          <a:xfrm flipH="1" flipV="1">
            <a:off x="5891571" y="4763219"/>
            <a:ext cx="2602102" cy="286009"/>
            <a:chOff x="539510" y="1997706"/>
            <a:chExt cx="2079646" cy="286009"/>
          </a:xfrm>
        </p:grpSpPr>
        <p:cxnSp>
          <p:nvCxnSpPr>
            <p:cNvPr id="23" name="Straight Connector 38"/>
            <p:cNvCxnSpPr/>
            <p:nvPr/>
          </p:nvCxnSpPr>
          <p:spPr>
            <a:xfrm flipH="1">
              <a:off x="2386109" y="1997706"/>
              <a:ext cx="233047" cy="285164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39"/>
            <p:cNvCxnSpPr/>
            <p:nvPr/>
          </p:nvCxnSpPr>
          <p:spPr>
            <a:xfrm flipH="1">
              <a:off x="539510" y="2283715"/>
              <a:ext cx="1843424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 flipH="1">
            <a:off x="6010465" y="3329528"/>
            <a:ext cx="2972659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031626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АДМИНИСТРАТИВНЫЕ</a:t>
            </a:r>
            <a:endParaRPr lang="en-US" sz="1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31626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РЕГЛАМЕНТЫ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6353276" y="4947041"/>
            <a:ext cx="19742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1031626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КАДРОВАЯ ПОЛИТИКА и </a:t>
            </a:r>
          </a:p>
          <a:p>
            <a:pPr algn="ctr" defTabSz="1031626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АУДИТ</a:t>
            </a:r>
          </a:p>
        </p:txBody>
      </p:sp>
      <p:graphicFrame>
        <p:nvGraphicFramePr>
          <p:cNvPr id="27" name="Схема 26"/>
          <p:cNvGraphicFramePr/>
          <p:nvPr/>
        </p:nvGraphicFramePr>
        <p:xfrm>
          <a:off x="2761577" y="2774321"/>
          <a:ext cx="3718992" cy="2126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Freeform 178"/>
          <p:cNvSpPr>
            <a:spLocks noEditPoints="1"/>
          </p:cNvSpPr>
          <p:nvPr/>
        </p:nvSpPr>
        <p:spPr bwMode="auto">
          <a:xfrm>
            <a:off x="2886670" y="2365502"/>
            <a:ext cx="504720" cy="380138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Freeform 62"/>
          <p:cNvSpPr>
            <a:spLocks noChangeAspect="1" noEditPoints="1"/>
          </p:cNvSpPr>
          <p:nvPr/>
        </p:nvSpPr>
        <p:spPr bwMode="auto">
          <a:xfrm>
            <a:off x="5877448" y="2395840"/>
            <a:ext cx="361252" cy="364140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" name="Freeform 105"/>
          <p:cNvSpPr>
            <a:spLocks noEditPoints="1"/>
          </p:cNvSpPr>
          <p:nvPr/>
        </p:nvSpPr>
        <p:spPr bwMode="auto">
          <a:xfrm>
            <a:off x="5417119" y="5265008"/>
            <a:ext cx="274452" cy="266218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srgbClr val="008DC3">
                  <a:lumMod val="50000"/>
                </a:srgbClr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21194" y="159477"/>
            <a:ext cx="5631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РЕФОРМА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ev01"/>
          <p:cNvSpPr>
            <a:spLocks noChangeAspect="1"/>
          </p:cNvSpPr>
          <p:nvPr/>
        </p:nvSpPr>
        <p:spPr>
          <a:xfrm>
            <a:off x="2773904" y="2181438"/>
            <a:ext cx="722456" cy="722454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4000" dirty="0">
              <a:solidFill>
                <a:prstClr val="white"/>
              </a:solidFill>
              <a:latin typeface="FontAwesome" pitchFamily="2" charset="0"/>
            </a:endParaRPr>
          </a:p>
        </p:txBody>
      </p:sp>
      <p:sp>
        <p:nvSpPr>
          <p:cNvPr id="42" name="Sev01"/>
          <p:cNvSpPr>
            <a:spLocks noChangeAspect="1"/>
          </p:cNvSpPr>
          <p:nvPr/>
        </p:nvSpPr>
        <p:spPr>
          <a:xfrm flipH="1">
            <a:off x="5691571" y="2194344"/>
            <a:ext cx="722456" cy="722454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4000" dirty="0">
              <a:solidFill>
                <a:prstClr val="white"/>
              </a:solidFill>
              <a:latin typeface="FontAwesome" pitchFamily="2" charset="0"/>
            </a:endParaRPr>
          </a:p>
        </p:txBody>
      </p:sp>
      <p:sp>
        <p:nvSpPr>
          <p:cNvPr id="43" name="Sev01"/>
          <p:cNvSpPr>
            <a:spLocks noChangeAspect="1"/>
          </p:cNvSpPr>
          <p:nvPr/>
        </p:nvSpPr>
        <p:spPr>
          <a:xfrm flipH="1">
            <a:off x="5319181" y="5165102"/>
            <a:ext cx="466031" cy="46603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4000" dirty="0">
              <a:solidFill>
                <a:prstClr val="white"/>
              </a:solidFill>
              <a:latin typeface="FontAwesome" pitchFamily="2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3442925750"/>
              </p:ext>
            </p:extLst>
          </p:nvPr>
        </p:nvGraphicFramePr>
        <p:xfrm>
          <a:off x="2761577" y="2774321"/>
          <a:ext cx="3718992" cy="2126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5" name="Freeform 6"/>
          <p:cNvSpPr>
            <a:spLocks noEditPoints="1"/>
          </p:cNvSpPr>
          <p:nvPr/>
        </p:nvSpPr>
        <p:spPr bwMode="auto">
          <a:xfrm>
            <a:off x="3521078" y="5275290"/>
            <a:ext cx="321035" cy="265925"/>
          </a:xfrm>
          <a:custGeom>
            <a:avLst/>
            <a:gdLst/>
            <a:ahLst/>
            <a:cxnLst>
              <a:cxn ang="0">
                <a:pos x="64" y="48"/>
              </a:cxn>
              <a:cxn ang="0">
                <a:pos x="61" y="50"/>
              </a:cxn>
              <a:cxn ang="0">
                <a:pos x="2" y="50"/>
              </a:cxn>
              <a:cxn ang="0">
                <a:pos x="0" y="48"/>
              </a:cxn>
              <a:cxn ang="0">
                <a:pos x="0" y="43"/>
              </a:cxn>
              <a:cxn ang="0">
                <a:pos x="2" y="41"/>
              </a:cxn>
              <a:cxn ang="0">
                <a:pos x="61" y="41"/>
              </a:cxn>
              <a:cxn ang="0">
                <a:pos x="64" y="43"/>
              </a:cxn>
              <a:cxn ang="0">
                <a:pos x="64" y="48"/>
              </a:cxn>
              <a:cxn ang="0">
                <a:pos x="59" y="20"/>
              </a:cxn>
              <a:cxn ang="0">
                <a:pos x="57" y="23"/>
              </a:cxn>
              <a:cxn ang="0">
                <a:pos x="7" y="23"/>
              </a:cxn>
              <a:cxn ang="0">
                <a:pos x="4" y="20"/>
              </a:cxn>
              <a:cxn ang="0">
                <a:pos x="4" y="16"/>
              </a:cxn>
              <a:cxn ang="0">
                <a:pos x="7" y="13"/>
              </a:cxn>
              <a:cxn ang="0">
                <a:pos x="57" y="13"/>
              </a:cxn>
              <a:cxn ang="0">
                <a:pos x="59" y="16"/>
              </a:cxn>
              <a:cxn ang="0">
                <a:pos x="59" y="20"/>
              </a:cxn>
              <a:cxn ang="0">
                <a:pos x="50" y="34"/>
              </a:cxn>
              <a:cxn ang="0">
                <a:pos x="48" y="36"/>
              </a:cxn>
              <a:cxn ang="0">
                <a:pos x="16" y="36"/>
              </a:cxn>
              <a:cxn ang="0">
                <a:pos x="13" y="34"/>
              </a:cxn>
              <a:cxn ang="0">
                <a:pos x="13" y="29"/>
              </a:cxn>
              <a:cxn ang="0">
                <a:pos x="16" y="27"/>
              </a:cxn>
              <a:cxn ang="0">
                <a:pos x="48" y="27"/>
              </a:cxn>
              <a:cxn ang="0">
                <a:pos x="50" y="29"/>
              </a:cxn>
              <a:cxn ang="0">
                <a:pos x="50" y="34"/>
              </a:cxn>
              <a:cxn ang="0">
                <a:pos x="45" y="7"/>
              </a:cxn>
              <a:cxn ang="0">
                <a:pos x="43" y="9"/>
              </a:cxn>
              <a:cxn ang="0">
                <a:pos x="20" y="9"/>
              </a:cxn>
              <a:cxn ang="0">
                <a:pos x="18" y="7"/>
              </a:cxn>
              <a:cxn ang="0">
                <a:pos x="18" y="2"/>
              </a:cxn>
              <a:cxn ang="0">
                <a:pos x="20" y="0"/>
              </a:cxn>
              <a:cxn ang="0">
                <a:pos x="43" y="0"/>
              </a:cxn>
              <a:cxn ang="0">
                <a:pos x="45" y="2"/>
              </a:cxn>
              <a:cxn ang="0">
                <a:pos x="45" y="7"/>
              </a:cxn>
            </a:cxnLst>
            <a:rect l="0" t="0" r="r" b="b"/>
            <a:pathLst>
              <a:path w="64" h="50">
                <a:moveTo>
                  <a:pt x="64" y="48"/>
                </a:moveTo>
                <a:cubicBezTo>
                  <a:pt x="64" y="49"/>
                  <a:pt x="63" y="50"/>
                  <a:pt x="61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0"/>
                  <a:pt x="0" y="49"/>
                  <a:pt x="0" y="48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2"/>
                  <a:pt x="1" y="41"/>
                  <a:pt x="2" y="41"/>
                </a:cubicBezTo>
                <a:cubicBezTo>
                  <a:pt x="61" y="41"/>
                  <a:pt x="61" y="41"/>
                  <a:pt x="61" y="41"/>
                </a:cubicBezTo>
                <a:cubicBezTo>
                  <a:pt x="63" y="41"/>
                  <a:pt x="64" y="42"/>
                  <a:pt x="64" y="43"/>
                </a:cubicBezTo>
                <a:lnTo>
                  <a:pt x="64" y="48"/>
                </a:lnTo>
                <a:close/>
                <a:moveTo>
                  <a:pt x="59" y="20"/>
                </a:moveTo>
                <a:cubicBezTo>
                  <a:pt x="59" y="22"/>
                  <a:pt x="58" y="23"/>
                  <a:pt x="5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3"/>
                  <a:pt x="4" y="22"/>
                  <a:pt x="4" y="20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4"/>
                  <a:pt x="5" y="13"/>
                  <a:pt x="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8" y="13"/>
                  <a:pt x="59" y="14"/>
                  <a:pt x="59" y="16"/>
                </a:cubicBezTo>
                <a:lnTo>
                  <a:pt x="59" y="20"/>
                </a:lnTo>
                <a:close/>
                <a:moveTo>
                  <a:pt x="50" y="34"/>
                </a:moveTo>
                <a:cubicBezTo>
                  <a:pt x="50" y="35"/>
                  <a:pt x="49" y="36"/>
                  <a:pt x="48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3" y="35"/>
                  <a:pt x="13" y="34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5" y="27"/>
                  <a:pt x="16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50" y="28"/>
                  <a:pt x="50" y="29"/>
                </a:cubicBezTo>
                <a:lnTo>
                  <a:pt x="50" y="34"/>
                </a:lnTo>
                <a:close/>
                <a:moveTo>
                  <a:pt x="45" y="7"/>
                </a:moveTo>
                <a:cubicBezTo>
                  <a:pt x="45" y="8"/>
                  <a:pt x="44" y="9"/>
                  <a:pt x="43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9" y="0"/>
                  <a:pt x="20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5" y="1"/>
                  <a:pt x="45" y="2"/>
                </a:cubicBezTo>
                <a:lnTo>
                  <a:pt x="45" y="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Freeform 135"/>
          <p:cNvSpPr>
            <a:spLocks noEditPoints="1"/>
          </p:cNvSpPr>
          <p:nvPr/>
        </p:nvSpPr>
        <p:spPr bwMode="auto">
          <a:xfrm>
            <a:off x="4386785" y="1941129"/>
            <a:ext cx="395469" cy="370439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Минус 46"/>
          <p:cNvSpPr/>
          <p:nvPr/>
        </p:nvSpPr>
        <p:spPr bwMode="auto">
          <a:xfrm>
            <a:off x="3842113" y="6266242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48" name="Номер слайда 1"/>
          <p:cNvSpPr txBox="1">
            <a:spLocks/>
          </p:cNvSpPr>
          <p:nvPr/>
        </p:nvSpPr>
        <p:spPr>
          <a:xfrm>
            <a:off x="6573135" y="63980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14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268745" y="240074"/>
            <a:ext cx="1422935" cy="1046734"/>
            <a:chOff x="285719" y="1500174"/>
            <a:chExt cx="3929092" cy="2928957"/>
          </a:xfrm>
        </p:grpSpPr>
        <p:sp>
          <p:nvSpPr>
            <p:cNvPr id="50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1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52" name="Рисунок 51" descr="images5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3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54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13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13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5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6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7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300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7" grpId="0"/>
      <p:bldP spid="18" grpId="0"/>
      <p:bldP spid="25" grpId="0"/>
      <p:bldP spid="26" grpId="0"/>
      <p:bldP spid="28" grpId="0" animBg="1"/>
      <p:bldP spid="29" grpId="0" animBg="1"/>
      <p:bldP spid="30" grpId="0" animBg="1"/>
      <p:bldP spid="41" grpId="0" animBg="1"/>
      <p:bldP spid="42" grpId="0" animBg="1"/>
      <p:bldP spid="43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08646993"/>
              </p:ext>
            </p:extLst>
          </p:nvPr>
        </p:nvGraphicFramePr>
        <p:xfrm>
          <a:off x="559263" y="305709"/>
          <a:ext cx="8300086" cy="567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28946" y="2852936"/>
            <a:ext cx="5804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реформирования </a:t>
            </a:r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контрольно-надзорной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в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административной реформы </a:t>
            </a:r>
          </a:p>
        </p:txBody>
      </p:sp>
      <p:sp>
        <p:nvSpPr>
          <p:cNvPr id="9" name="Правильный пятиугольник 8"/>
          <p:cNvSpPr/>
          <p:nvPr/>
        </p:nvSpPr>
        <p:spPr bwMode="auto">
          <a:xfrm>
            <a:off x="3305150" y="2132856"/>
            <a:ext cx="2808312" cy="2304256"/>
          </a:xfrm>
          <a:prstGeom prst="pentagon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bg1">
                <a:lumMod val="9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5" name="Минус 14"/>
          <p:cNvSpPr/>
          <p:nvPr/>
        </p:nvSpPr>
        <p:spPr bwMode="auto">
          <a:xfrm>
            <a:off x="3995936" y="6246800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96328" y="637857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15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90673" y="209184"/>
            <a:ext cx="1285883" cy="928694"/>
            <a:chOff x="285719" y="1500174"/>
            <a:chExt cx="3929092" cy="2928957"/>
          </a:xfrm>
        </p:grpSpPr>
        <p:sp>
          <p:nvSpPr>
            <p:cNvPr id="17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8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19" name="Рисунок 18" descr="images5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1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10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10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2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0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3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0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4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0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81042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52" y="366206"/>
            <a:ext cx="7924119" cy="6500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Минус 14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16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3275" y="331753"/>
            <a:ext cx="615104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ОСНОВНЫЕ НАПРАВЛЕНИЯ ДЕЯТЕЛЬНОСТИ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728731" y="3362927"/>
            <a:ext cx="442236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АДМИНИСТРАТИВНАЯ РЕФОРМА</a:t>
            </a: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590673" y="366206"/>
            <a:ext cx="1285883" cy="919654"/>
            <a:chOff x="285719" y="1500174"/>
            <a:chExt cx="3929092" cy="2928957"/>
          </a:xfrm>
        </p:grpSpPr>
        <p:sp>
          <p:nvSpPr>
            <p:cNvPr id="19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0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6" name="Рисунок 25" descr="images5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2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5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3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4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5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4" y="404664"/>
            <a:ext cx="7635864" cy="6243678"/>
          </a:xfrm>
          <a:prstGeom prst="rect">
            <a:avLst/>
          </a:prstGeom>
        </p:spPr>
      </p:pic>
      <p:sp>
        <p:nvSpPr>
          <p:cNvPr id="15" name="Минус 14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17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3275" y="331753"/>
            <a:ext cx="615104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ОСНОВНЫЕ НАПРАВЛЕНИЯ ДЕЯТЕЛЬНОСТИ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57222" y="3275984"/>
            <a:ext cx="424847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АДМИНИСТРАТИВНАЯ РЕФОРМА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90673" y="366206"/>
            <a:ext cx="1285883" cy="919654"/>
            <a:chOff x="285719" y="1500174"/>
            <a:chExt cx="3929092" cy="2928957"/>
          </a:xfrm>
        </p:grpSpPr>
        <p:sp>
          <p:nvSpPr>
            <p:cNvPr id="19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0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6" name="Рисунок 25" descr="images5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2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5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3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4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5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7543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4653" y="1390907"/>
            <a:ext cx="8106124" cy="5445117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 на проекты административных регламентов предоставления государственных услуг и исполнения государственных функций исполнительными органами государственной власти Республики Татарстан и изменений, вносимых в такие административные регламенты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омплекс нормативных правовых актов по разработке административных регламентов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регламенты предоставления государственных услуг и исполнения государственных функций исполнительными органами государственной власти Республики Татарстан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предоставления государственных услуг исполнительными органами государственной власти Республики Татарстан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расчета нормативной численности сотрудников центральных аппаратов исполнительных органов государственной власти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органов местного самоуправления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Регламенты взаимодействия исполнительных органов государственной власти Республики Татарстан и территориальных органов федеральных органов исполнительной власти по Республике Татарстан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регламентирования предоставления государственных и муниципальных услуг на базе многофункциональных центров</a:t>
            </a:r>
          </a:p>
          <a:p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349775" y="142853"/>
            <a:ext cx="761471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РАБОТ В ОБЛАСТИ АДМИНИСТРАТИВНОЙ РЕФОРМЫ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 3"/>
          <p:cNvSpPr/>
          <p:nvPr/>
        </p:nvSpPr>
        <p:spPr>
          <a:xfrm>
            <a:off x="301257" y="1489045"/>
            <a:ext cx="428628" cy="276228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 3"/>
          <p:cNvSpPr/>
          <p:nvPr/>
        </p:nvSpPr>
        <p:spPr>
          <a:xfrm>
            <a:off x="311772" y="2829074"/>
            <a:ext cx="428628" cy="276228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 3"/>
          <p:cNvSpPr/>
          <p:nvPr/>
        </p:nvSpPr>
        <p:spPr>
          <a:xfrm>
            <a:off x="317587" y="3549757"/>
            <a:ext cx="428628" cy="276228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 3"/>
          <p:cNvSpPr/>
          <p:nvPr/>
        </p:nvSpPr>
        <p:spPr>
          <a:xfrm>
            <a:off x="312263" y="4845656"/>
            <a:ext cx="428628" cy="276228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 3"/>
          <p:cNvSpPr/>
          <p:nvPr/>
        </p:nvSpPr>
        <p:spPr>
          <a:xfrm>
            <a:off x="318388" y="2467492"/>
            <a:ext cx="428628" cy="276228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 3"/>
          <p:cNvSpPr/>
          <p:nvPr/>
        </p:nvSpPr>
        <p:spPr>
          <a:xfrm>
            <a:off x="316604" y="4106791"/>
            <a:ext cx="428628" cy="276228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 3"/>
          <p:cNvSpPr/>
          <p:nvPr/>
        </p:nvSpPr>
        <p:spPr>
          <a:xfrm>
            <a:off x="306436" y="5584520"/>
            <a:ext cx="428628" cy="276228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Минус 41"/>
          <p:cNvSpPr/>
          <p:nvPr/>
        </p:nvSpPr>
        <p:spPr bwMode="auto">
          <a:xfrm>
            <a:off x="3986066" y="6246995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43" name="Номер слайда 1"/>
          <p:cNvSpPr txBox="1">
            <a:spLocks/>
          </p:cNvSpPr>
          <p:nvPr/>
        </p:nvSpPr>
        <p:spPr>
          <a:xfrm>
            <a:off x="6789414" y="63787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18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395537" y="287544"/>
            <a:ext cx="1368151" cy="998316"/>
            <a:chOff x="285719" y="1500174"/>
            <a:chExt cx="3929092" cy="2928957"/>
          </a:xfrm>
        </p:grpSpPr>
        <p:sp>
          <p:nvSpPr>
            <p:cNvPr id="38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9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41" name="Рисунок 40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4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45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6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7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8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349775" y="142853"/>
            <a:ext cx="761471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РАБОТ В ОБЛАСТИ АДМИНИСТРАТИВНОЙ РЕФОРМЫ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4189891678"/>
              </p:ext>
            </p:extLst>
          </p:nvPr>
        </p:nvGraphicFramePr>
        <p:xfrm>
          <a:off x="2123728" y="1307521"/>
          <a:ext cx="5641748" cy="236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1296024637"/>
              </p:ext>
            </p:extLst>
          </p:nvPr>
        </p:nvGraphicFramePr>
        <p:xfrm>
          <a:off x="2123729" y="3802477"/>
          <a:ext cx="5641748" cy="252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Минус 16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19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23529" y="366206"/>
            <a:ext cx="1368151" cy="919654"/>
            <a:chOff x="285719" y="1500174"/>
            <a:chExt cx="3929092" cy="2928957"/>
          </a:xfrm>
        </p:grpSpPr>
        <p:sp>
          <p:nvSpPr>
            <p:cNvPr id="19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0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1" name="Рисунок 20" descr="images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2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3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6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6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4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3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4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2870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337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38152" y="1357298"/>
            <a:ext cx="24193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FadeUp">
              <a:avLst>
                <a:gd name="adj" fmla="val 24170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dirty="0">
                <a:solidFill>
                  <a:schemeClr val="bg1"/>
                </a:solidFill>
                <a:cs typeface="+mn-cs"/>
              </a:rPr>
              <a:t>ТЕРРИТОРИАЛЬНОЕ РАЗМЕЩЕНИЕ ПРОИЗВОДИТЕЛЬНЫХ СИЛ</a:t>
            </a:r>
          </a:p>
        </p:txBody>
      </p:sp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1170297" y="220745"/>
            <a:ext cx="74644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РЕГИОНАЛЬНАЯ ПОЛИТИКА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5" y="1083161"/>
            <a:ext cx="7558690" cy="5096524"/>
          </a:xfrm>
          <a:prstGeom prst="rect">
            <a:avLst/>
          </a:prstGeom>
        </p:spPr>
      </p:pic>
      <p:sp>
        <p:nvSpPr>
          <p:cNvPr id="17" name="Минус 16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20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23529" y="366206"/>
            <a:ext cx="1368151" cy="919654"/>
            <a:chOff x="285719" y="1500174"/>
            <a:chExt cx="3929092" cy="2928957"/>
          </a:xfrm>
        </p:grpSpPr>
        <p:sp>
          <p:nvSpPr>
            <p:cNvPr id="19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0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1" name="Рисунок 20" descr="images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2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3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6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6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5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6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7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8" y="226587"/>
            <a:ext cx="8333874" cy="6259218"/>
          </a:xfrm>
          <a:prstGeom prst="rect">
            <a:avLst/>
          </a:prstGeom>
        </p:spPr>
      </p:pic>
      <p:sp>
        <p:nvSpPr>
          <p:cNvPr id="15" name="Минус 14"/>
          <p:cNvSpPr/>
          <p:nvPr/>
        </p:nvSpPr>
        <p:spPr bwMode="auto">
          <a:xfrm>
            <a:off x="3923928" y="6238367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7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3726" y="65427"/>
            <a:ext cx="615104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ОСНОВНЫЕ НАПРАВЛЕНИЯ ДЕЯТЕЛЬНОСТИ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560062" y="3492762"/>
            <a:ext cx="535050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РЕГИОНАЛЬНАЯ ПОЛИТИКА</a:t>
            </a:r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391001" y="226587"/>
            <a:ext cx="1516703" cy="1059273"/>
            <a:chOff x="285719" y="1500174"/>
            <a:chExt cx="3929092" cy="2928957"/>
          </a:xfrm>
        </p:grpSpPr>
        <p:sp>
          <p:nvSpPr>
            <p:cNvPr id="21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3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4" name="Рисунок 23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5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7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4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5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867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545436"/>
            <a:ext cx="8106694" cy="475775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системы индикативного управления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развития и размещения производительных сил Республики Татарстан на основе кластерного подхода до 2020 года и на период до 2030 года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Отраслевые стратегии органов исполнительной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 Республики Татарстан 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экономического развития муниципальных образований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социально – экономического развития муниципальных образований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Кодификатор функций органов местного самоуправления Республики Татарстан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потребности на содержание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внешнего благоустройства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социальной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правовые акты,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регулирующих ключевые социально-экономические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районирования Республики Татарстан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укрупнения муниципальных образований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 по направлению «Минимизация «серого» рынка труда»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аудиту производственно-хозяйственной деятельности хозяйствующих  субъектов и кадровому аудиту персонала в процессе его текущей деятельности и др.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государственного и муниципального управления экономическими агломерациями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инвестиционные планы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монопрофильных городов Республики Татарстан</a:t>
            </a:r>
            <a:endParaRPr lang="ru-RU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286000" y="214289"/>
            <a:ext cx="60007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РАБОТ В СФЕРЕ РЕГИОНАЛЬНОЙ ПОЛИТИКИ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 3"/>
          <p:cNvSpPr/>
          <p:nvPr/>
        </p:nvSpPr>
        <p:spPr>
          <a:xfrm>
            <a:off x="434260" y="1623132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22" name=" 3"/>
          <p:cNvSpPr/>
          <p:nvPr/>
        </p:nvSpPr>
        <p:spPr>
          <a:xfrm>
            <a:off x="434260" y="1919581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23" name=" 3"/>
          <p:cNvSpPr/>
          <p:nvPr/>
        </p:nvSpPr>
        <p:spPr>
          <a:xfrm>
            <a:off x="433621" y="2357633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25" name=" 3"/>
          <p:cNvSpPr/>
          <p:nvPr/>
        </p:nvSpPr>
        <p:spPr>
          <a:xfrm>
            <a:off x="428596" y="2617209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39" name=" 3"/>
          <p:cNvSpPr/>
          <p:nvPr/>
        </p:nvSpPr>
        <p:spPr>
          <a:xfrm>
            <a:off x="417463" y="2893570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40" name=" 3"/>
          <p:cNvSpPr/>
          <p:nvPr/>
        </p:nvSpPr>
        <p:spPr>
          <a:xfrm>
            <a:off x="417463" y="3126149"/>
            <a:ext cx="357190" cy="268853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41" name=" 3"/>
          <p:cNvSpPr/>
          <p:nvPr/>
        </p:nvSpPr>
        <p:spPr>
          <a:xfrm>
            <a:off x="439921" y="3862335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42" name=" 3"/>
          <p:cNvSpPr/>
          <p:nvPr/>
        </p:nvSpPr>
        <p:spPr>
          <a:xfrm>
            <a:off x="432077" y="4093799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43" name=" 3"/>
          <p:cNvSpPr/>
          <p:nvPr/>
        </p:nvSpPr>
        <p:spPr>
          <a:xfrm>
            <a:off x="417463" y="4360935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44" name=" 3"/>
          <p:cNvSpPr/>
          <p:nvPr/>
        </p:nvSpPr>
        <p:spPr>
          <a:xfrm>
            <a:off x="411443" y="4609027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46" name=" 3"/>
          <p:cNvSpPr/>
          <p:nvPr/>
        </p:nvSpPr>
        <p:spPr>
          <a:xfrm>
            <a:off x="411443" y="4898651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35" name=" 3"/>
          <p:cNvSpPr/>
          <p:nvPr/>
        </p:nvSpPr>
        <p:spPr>
          <a:xfrm>
            <a:off x="439923" y="3409116"/>
            <a:ext cx="357190" cy="214314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47" name="Минус 46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48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45" y="5285748"/>
            <a:ext cx="359695" cy="213378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439923" y="214289"/>
            <a:ext cx="1683805" cy="1071571"/>
            <a:chOff x="285719" y="1500174"/>
            <a:chExt cx="3929092" cy="2928957"/>
          </a:xfrm>
        </p:grpSpPr>
        <p:sp>
          <p:nvSpPr>
            <p:cNvPr id="33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7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50" name="Рисунок 49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1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52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3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4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5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93" y="5524474"/>
            <a:ext cx="359695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/>
        </p:nvSpPr>
        <p:spPr bwMode="auto">
          <a:xfrm>
            <a:off x="4579939" y="2022525"/>
            <a:ext cx="1514475" cy="1439863"/>
          </a:xfrm>
          <a:custGeom>
            <a:avLst/>
            <a:gdLst/>
            <a:ahLst/>
            <a:cxnLst>
              <a:cxn ang="0">
                <a:pos x="451" y="262"/>
              </a:cxn>
              <a:cxn ang="0">
                <a:pos x="395" y="429"/>
              </a:cxn>
              <a:cxn ang="0">
                <a:pos x="243" y="385"/>
              </a:cxn>
              <a:cxn ang="0">
                <a:pos x="243" y="384"/>
              </a:cxn>
              <a:cxn ang="0">
                <a:pos x="194" y="318"/>
              </a:cxn>
              <a:cxn ang="0">
                <a:pos x="5" y="240"/>
              </a:cxn>
              <a:cxn ang="0">
                <a:pos x="0" y="240"/>
              </a:cxn>
              <a:cxn ang="0">
                <a:pos x="125" y="120"/>
              </a:cxn>
              <a:cxn ang="0">
                <a:pos x="13" y="0"/>
              </a:cxn>
              <a:cxn ang="0">
                <a:pos x="363" y="148"/>
              </a:cxn>
              <a:cxn ang="0">
                <a:pos x="451" y="262"/>
              </a:cxn>
            </a:cxnLst>
            <a:rect l="0" t="0" r="r" b="b"/>
            <a:pathLst>
              <a:path w="451" h="429">
                <a:moveTo>
                  <a:pt x="451" y="262"/>
                </a:moveTo>
                <a:cubicBezTo>
                  <a:pt x="395" y="429"/>
                  <a:pt x="395" y="429"/>
                  <a:pt x="395" y="429"/>
                </a:cubicBezTo>
                <a:cubicBezTo>
                  <a:pt x="243" y="385"/>
                  <a:pt x="243" y="385"/>
                  <a:pt x="243" y="385"/>
                </a:cubicBezTo>
                <a:cubicBezTo>
                  <a:pt x="243" y="385"/>
                  <a:pt x="243" y="384"/>
                  <a:pt x="243" y="384"/>
                </a:cubicBezTo>
                <a:cubicBezTo>
                  <a:pt x="230" y="360"/>
                  <a:pt x="214" y="338"/>
                  <a:pt x="194" y="318"/>
                </a:cubicBezTo>
                <a:cubicBezTo>
                  <a:pt x="142" y="266"/>
                  <a:pt x="79" y="240"/>
                  <a:pt x="5" y="240"/>
                </a:cubicBezTo>
                <a:cubicBezTo>
                  <a:pt x="4" y="240"/>
                  <a:pt x="2" y="240"/>
                  <a:pt x="0" y="240"/>
                </a:cubicBezTo>
                <a:cubicBezTo>
                  <a:pt x="125" y="120"/>
                  <a:pt x="125" y="120"/>
                  <a:pt x="125" y="120"/>
                </a:cubicBezTo>
                <a:cubicBezTo>
                  <a:pt x="13" y="0"/>
                  <a:pt x="13" y="0"/>
                  <a:pt x="13" y="0"/>
                </a:cubicBezTo>
                <a:cubicBezTo>
                  <a:pt x="149" y="2"/>
                  <a:pt x="266" y="51"/>
                  <a:pt x="363" y="148"/>
                </a:cubicBezTo>
                <a:cubicBezTo>
                  <a:pt x="399" y="183"/>
                  <a:pt x="428" y="222"/>
                  <a:pt x="451" y="262"/>
                </a:cubicBezTo>
                <a:close/>
              </a:path>
            </a:pathLst>
          </a:custGeom>
          <a:solidFill>
            <a:srgbClr val="0099C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5380039" y="2944863"/>
            <a:ext cx="919163" cy="1776413"/>
          </a:xfrm>
          <a:custGeom>
            <a:avLst/>
            <a:gdLst/>
            <a:ahLst/>
            <a:cxnLst>
              <a:cxn ang="0">
                <a:pos x="220" y="0"/>
              </a:cxn>
              <a:cxn ang="0">
                <a:pos x="274" y="231"/>
              </a:cxn>
              <a:cxn ang="0">
                <a:pos x="202" y="494"/>
              </a:cxn>
              <a:cxn ang="0">
                <a:pos x="32" y="529"/>
              </a:cxn>
              <a:cxn ang="0">
                <a:pos x="0" y="362"/>
              </a:cxn>
              <a:cxn ang="0">
                <a:pos x="34" y="231"/>
              </a:cxn>
              <a:cxn ang="0">
                <a:pos x="12" y="123"/>
              </a:cxn>
              <a:cxn ang="0">
                <a:pos x="166" y="166"/>
              </a:cxn>
              <a:cxn ang="0">
                <a:pos x="220" y="0"/>
              </a:cxn>
            </a:cxnLst>
            <a:rect l="0" t="0" r="r" b="b"/>
            <a:pathLst>
              <a:path w="274" h="529">
                <a:moveTo>
                  <a:pt x="220" y="0"/>
                </a:moveTo>
                <a:cubicBezTo>
                  <a:pt x="256" y="70"/>
                  <a:pt x="274" y="147"/>
                  <a:pt x="274" y="231"/>
                </a:cubicBezTo>
                <a:cubicBezTo>
                  <a:pt x="274" y="329"/>
                  <a:pt x="250" y="416"/>
                  <a:pt x="202" y="494"/>
                </a:cubicBezTo>
                <a:cubicBezTo>
                  <a:pt x="32" y="529"/>
                  <a:pt x="32" y="529"/>
                  <a:pt x="32" y="529"/>
                </a:cubicBezTo>
                <a:cubicBezTo>
                  <a:pt x="0" y="362"/>
                  <a:pt x="0" y="362"/>
                  <a:pt x="0" y="362"/>
                </a:cubicBezTo>
                <a:cubicBezTo>
                  <a:pt x="22" y="323"/>
                  <a:pt x="34" y="279"/>
                  <a:pt x="34" y="231"/>
                </a:cubicBezTo>
                <a:cubicBezTo>
                  <a:pt x="34" y="192"/>
                  <a:pt x="26" y="156"/>
                  <a:pt x="12" y="123"/>
                </a:cubicBezTo>
                <a:cubicBezTo>
                  <a:pt x="166" y="166"/>
                  <a:pt x="166" y="166"/>
                  <a:pt x="166" y="166"/>
                </a:cubicBezTo>
                <a:lnTo>
                  <a:pt x="220" y="0"/>
                </a:lnTo>
                <a:close/>
              </a:path>
            </a:pathLst>
          </a:custGeom>
          <a:solidFill>
            <a:srgbClr val="0099C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200525" y="4214862"/>
            <a:ext cx="1824038" cy="1208088"/>
          </a:xfrm>
          <a:custGeom>
            <a:avLst/>
            <a:gdLst/>
            <a:ahLst/>
            <a:cxnLst>
              <a:cxn ang="0">
                <a:pos x="476" y="211"/>
              </a:cxn>
              <a:cxn ang="0">
                <a:pos x="118" y="360"/>
              </a:cxn>
              <a:cxn ang="0">
                <a:pos x="104" y="360"/>
              </a:cxn>
              <a:cxn ang="0">
                <a:pos x="0" y="235"/>
              </a:cxn>
              <a:cxn ang="0">
                <a:pos x="138" y="119"/>
              </a:cxn>
              <a:cxn ang="0">
                <a:pos x="307" y="41"/>
              </a:cxn>
              <a:cxn ang="0">
                <a:pos x="341" y="0"/>
              </a:cxn>
              <a:cxn ang="0">
                <a:pos x="375" y="164"/>
              </a:cxn>
              <a:cxn ang="0">
                <a:pos x="543" y="131"/>
              </a:cxn>
              <a:cxn ang="0">
                <a:pos x="476" y="211"/>
              </a:cxn>
            </a:cxnLst>
            <a:rect l="0" t="0" r="r" b="b"/>
            <a:pathLst>
              <a:path w="543" h="360">
                <a:moveTo>
                  <a:pt x="476" y="211"/>
                </a:moveTo>
                <a:cubicBezTo>
                  <a:pt x="378" y="310"/>
                  <a:pt x="258" y="360"/>
                  <a:pt x="118" y="360"/>
                </a:cubicBezTo>
                <a:cubicBezTo>
                  <a:pt x="113" y="360"/>
                  <a:pt x="109" y="360"/>
                  <a:pt x="104" y="360"/>
                </a:cubicBezTo>
                <a:cubicBezTo>
                  <a:pt x="0" y="235"/>
                  <a:pt x="0" y="235"/>
                  <a:pt x="0" y="235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203" y="115"/>
                  <a:pt x="259" y="89"/>
                  <a:pt x="307" y="41"/>
                </a:cubicBezTo>
                <a:cubicBezTo>
                  <a:pt x="320" y="28"/>
                  <a:pt x="331" y="14"/>
                  <a:pt x="341" y="0"/>
                </a:cubicBezTo>
                <a:cubicBezTo>
                  <a:pt x="375" y="164"/>
                  <a:pt x="375" y="164"/>
                  <a:pt x="375" y="164"/>
                </a:cubicBezTo>
                <a:cubicBezTo>
                  <a:pt x="543" y="131"/>
                  <a:pt x="543" y="131"/>
                  <a:pt x="543" y="131"/>
                </a:cubicBezTo>
                <a:cubicBezTo>
                  <a:pt x="524" y="159"/>
                  <a:pt x="502" y="186"/>
                  <a:pt x="476" y="211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3100388" y="2022524"/>
            <a:ext cx="1843088" cy="1271588"/>
          </a:xfrm>
          <a:custGeom>
            <a:avLst/>
            <a:gdLst/>
            <a:ahLst/>
            <a:cxnLst>
              <a:cxn ang="0">
                <a:pos x="88" y="148"/>
              </a:cxn>
              <a:cxn ang="0">
                <a:pos x="436" y="0"/>
              </a:cxn>
              <a:cxn ang="0">
                <a:pos x="549" y="119"/>
              </a:cxn>
              <a:cxn ang="0">
                <a:pos x="426" y="241"/>
              </a:cxn>
              <a:cxn ang="0">
                <a:pos x="258" y="318"/>
              </a:cxn>
              <a:cxn ang="0">
                <a:pos x="212" y="379"/>
              </a:cxn>
              <a:cxn ang="0">
                <a:pos x="178" y="221"/>
              </a:cxn>
              <a:cxn ang="0">
                <a:pos x="0" y="264"/>
              </a:cxn>
              <a:cxn ang="0">
                <a:pos x="88" y="148"/>
              </a:cxn>
            </a:cxnLst>
            <a:rect l="0" t="0" r="r" b="b"/>
            <a:pathLst>
              <a:path w="549" h="379">
                <a:moveTo>
                  <a:pt x="88" y="148"/>
                </a:moveTo>
                <a:cubicBezTo>
                  <a:pt x="185" y="52"/>
                  <a:pt x="301" y="2"/>
                  <a:pt x="436" y="0"/>
                </a:cubicBezTo>
                <a:cubicBezTo>
                  <a:pt x="549" y="119"/>
                  <a:pt x="549" y="119"/>
                  <a:pt x="549" y="119"/>
                </a:cubicBezTo>
                <a:cubicBezTo>
                  <a:pt x="426" y="241"/>
                  <a:pt x="426" y="241"/>
                  <a:pt x="426" y="241"/>
                </a:cubicBezTo>
                <a:cubicBezTo>
                  <a:pt x="361" y="245"/>
                  <a:pt x="305" y="271"/>
                  <a:pt x="258" y="318"/>
                </a:cubicBezTo>
                <a:cubicBezTo>
                  <a:pt x="239" y="337"/>
                  <a:pt x="224" y="357"/>
                  <a:pt x="212" y="379"/>
                </a:cubicBezTo>
                <a:cubicBezTo>
                  <a:pt x="178" y="221"/>
                  <a:pt x="178" y="221"/>
                  <a:pt x="178" y="221"/>
                </a:cubicBezTo>
                <a:cubicBezTo>
                  <a:pt x="0" y="264"/>
                  <a:pt x="0" y="264"/>
                  <a:pt x="0" y="264"/>
                </a:cubicBezTo>
                <a:cubicBezTo>
                  <a:pt x="23" y="223"/>
                  <a:pt x="52" y="184"/>
                  <a:pt x="88" y="148"/>
                </a:cubicBez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149601" y="4110087"/>
            <a:ext cx="1450975" cy="1309688"/>
          </a:xfrm>
          <a:custGeom>
            <a:avLst/>
            <a:gdLst/>
            <a:ahLst/>
            <a:cxnLst>
              <a:cxn ang="0">
                <a:pos x="431" y="150"/>
              </a:cxn>
              <a:cxn ang="0">
                <a:pos x="432" y="150"/>
              </a:cxn>
              <a:cxn ang="0">
                <a:pos x="298" y="266"/>
              </a:cxn>
              <a:cxn ang="0">
                <a:pos x="402" y="390"/>
              </a:cxn>
              <a:cxn ang="0">
                <a:pos x="73" y="242"/>
              </a:cxn>
              <a:cxn ang="0">
                <a:pos x="0" y="152"/>
              </a:cxn>
              <a:cxn ang="0">
                <a:pos x="47" y="0"/>
              </a:cxn>
              <a:cxn ang="0">
                <a:pos x="212" y="36"/>
              </a:cxn>
              <a:cxn ang="0">
                <a:pos x="243" y="72"/>
              </a:cxn>
              <a:cxn ang="0">
                <a:pos x="431" y="150"/>
              </a:cxn>
            </a:cxnLst>
            <a:rect l="0" t="0" r="r" b="b"/>
            <a:pathLst>
              <a:path w="432" h="390">
                <a:moveTo>
                  <a:pt x="431" y="150"/>
                </a:moveTo>
                <a:cubicBezTo>
                  <a:pt x="432" y="150"/>
                  <a:pt x="432" y="150"/>
                  <a:pt x="432" y="150"/>
                </a:cubicBezTo>
                <a:cubicBezTo>
                  <a:pt x="298" y="266"/>
                  <a:pt x="298" y="266"/>
                  <a:pt x="298" y="266"/>
                </a:cubicBezTo>
                <a:cubicBezTo>
                  <a:pt x="402" y="390"/>
                  <a:pt x="402" y="390"/>
                  <a:pt x="402" y="390"/>
                </a:cubicBezTo>
                <a:cubicBezTo>
                  <a:pt x="275" y="384"/>
                  <a:pt x="165" y="334"/>
                  <a:pt x="73" y="242"/>
                </a:cubicBezTo>
                <a:cubicBezTo>
                  <a:pt x="45" y="214"/>
                  <a:pt x="20" y="184"/>
                  <a:pt x="0" y="152"/>
                </a:cubicBezTo>
                <a:cubicBezTo>
                  <a:pt x="47" y="0"/>
                  <a:pt x="47" y="0"/>
                  <a:pt x="47" y="0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21" y="48"/>
                  <a:pt x="232" y="61"/>
                  <a:pt x="243" y="72"/>
                </a:cubicBezTo>
                <a:cubicBezTo>
                  <a:pt x="295" y="124"/>
                  <a:pt x="358" y="150"/>
                  <a:pt x="431" y="150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898776" y="2805163"/>
            <a:ext cx="936625" cy="1774825"/>
          </a:xfrm>
          <a:custGeom>
            <a:avLst/>
            <a:gdLst/>
            <a:ahLst/>
            <a:cxnLst>
              <a:cxn ang="0">
                <a:pos x="53" y="43"/>
              </a:cxn>
              <a:cxn ang="0">
                <a:pos x="229" y="0"/>
              </a:cxn>
              <a:cxn ang="0">
                <a:pos x="264" y="162"/>
              </a:cxn>
              <a:cxn ang="0">
                <a:pos x="240" y="273"/>
              </a:cxn>
              <a:cxn ang="0">
                <a:pos x="279" y="413"/>
              </a:cxn>
              <a:cxn ang="0">
                <a:pos x="115" y="374"/>
              </a:cxn>
              <a:cxn ang="0">
                <a:pos x="115" y="374"/>
              </a:cxn>
              <a:cxn ang="0">
                <a:pos x="68" y="529"/>
              </a:cxn>
              <a:cxn ang="0">
                <a:pos x="0" y="273"/>
              </a:cxn>
              <a:cxn ang="0">
                <a:pos x="53" y="43"/>
              </a:cxn>
            </a:cxnLst>
            <a:rect l="0" t="0" r="r" b="b"/>
            <a:pathLst>
              <a:path w="279" h="529">
                <a:moveTo>
                  <a:pt x="53" y="43"/>
                </a:moveTo>
                <a:cubicBezTo>
                  <a:pt x="229" y="0"/>
                  <a:pt x="229" y="0"/>
                  <a:pt x="229" y="0"/>
                </a:cubicBezTo>
                <a:cubicBezTo>
                  <a:pt x="264" y="162"/>
                  <a:pt x="264" y="162"/>
                  <a:pt x="264" y="162"/>
                </a:cubicBezTo>
                <a:cubicBezTo>
                  <a:pt x="248" y="196"/>
                  <a:pt x="240" y="233"/>
                  <a:pt x="240" y="273"/>
                </a:cubicBezTo>
                <a:cubicBezTo>
                  <a:pt x="240" y="325"/>
                  <a:pt x="253" y="372"/>
                  <a:pt x="279" y="413"/>
                </a:cubicBezTo>
                <a:cubicBezTo>
                  <a:pt x="115" y="374"/>
                  <a:pt x="115" y="374"/>
                  <a:pt x="115" y="374"/>
                </a:cubicBezTo>
                <a:cubicBezTo>
                  <a:pt x="115" y="374"/>
                  <a:pt x="115" y="374"/>
                  <a:pt x="115" y="374"/>
                </a:cubicBezTo>
                <a:cubicBezTo>
                  <a:pt x="68" y="529"/>
                  <a:pt x="68" y="529"/>
                  <a:pt x="68" y="529"/>
                </a:cubicBezTo>
                <a:cubicBezTo>
                  <a:pt x="22" y="453"/>
                  <a:pt x="0" y="368"/>
                  <a:pt x="0" y="273"/>
                </a:cubicBezTo>
                <a:cubicBezTo>
                  <a:pt x="0" y="189"/>
                  <a:pt x="18" y="112"/>
                  <a:pt x="53" y="43"/>
                </a:cubicBez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1" name="Group 59"/>
          <p:cNvGrpSpPr/>
          <p:nvPr/>
        </p:nvGrpSpPr>
        <p:grpSpPr>
          <a:xfrm>
            <a:off x="5970634" y="4853049"/>
            <a:ext cx="2276195" cy="401691"/>
            <a:chOff x="7154104" y="3206176"/>
            <a:chExt cx="2276195" cy="401691"/>
          </a:xfrm>
        </p:grpSpPr>
        <p:sp>
          <p:nvSpPr>
            <p:cNvPr id="12" name="TextBox 11"/>
            <p:cNvSpPr txBox="1"/>
            <p:nvPr/>
          </p:nvSpPr>
          <p:spPr>
            <a:xfrm>
              <a:off x="7154105" y="3453979"/>
              <a:ext cx="22761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endPara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54104" y="3206176"/>
              <a:ext cx="1119153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1031626"/>
              <a:r>
                <a:rPr lang="ru-RU" sz="1400" b="1" dirty="0">
                  <a:solidFill>
                    <a:srgbClr val="23A1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ЗАТУХАНИЕ</a:t>
              </a:r>
              <a:endParaRPr lang="en-US" sz="1400" b="1" dirty="0">
                <a:solidFill>
                  <a:srgbClr val="23A1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58"/>
          <p:cNvGrpSpPr/>
          <p:nvPr/>
        </p:nvGrpSpPr>
        <p:grpSpPr>
          <a:xfrm>
            <a:off x="6069782" y="2085855"/>
            <a:ext cx="3074218" cy="586357"/>
            <a:chOff x="7174424" y="1352592"/>
            <a:chExt cx="3074218" cy="586357"/>
          </a:xfrm>
        </p:grpSpPr>
        <p:sp>
          <p:nvSpPr>
            <p:cNvPr id="15" name="TextBox 14"/>
            <p:cNvSpPr txBox="1"/>
            <p:nvPr/>
          </p:nvSpPr>
          <p:spPr>
            <a:xfrm>
              <a:off x="7174424" y="1600395"/>
              <a:ext cx="3074218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МЕТОДОЛОГИЯ </a:t>
              </a:r>
              <a:r>
                <a:rPr lang="ru-RU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ОЦЕНКИ</a:t>
              </a:r>
              <a:endPara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20000"/>
                </a:spcBef>
                <a:defRPr/>
              </a:pPr>
              <a:r>
                <a:rPr lang="ru-RU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ИННОВАЦИОННОГО </a:t>
              </a: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ПОТЕНЦИАЛА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74424" y="1352592"/>
              <a:ext cx="982961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1031626"/>
              <a:r>
                <a:rPr lang="ru-RU" sz="1400" b="1" dirty="0">
                  <a:solidFill>
                    <a:srgbClr val="008DC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ЗРЕЛОСТЬ</a:t>
              </a:r>
              <a:endParaRPr lang="en-US" sz="1400" b="1" dirty="0">
                <a:solidFill>
                  <a:srgbClr val="008DC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56"/>
          <p:cNvGrpSpPr/>
          <p:nvPr/>
        </p:nvGrpSpPr>
        <p:grpSpPr>
          <a:xfrm>
            <a:off x="783556" y="2085856"/>
            <a:ext cx="2276196" cy="540579"/>
            <a:chOff x="-253860" y="1363501"/>
            <a:chExt cx="2276196" cy="540579"/>
          </a:xfrm>
        </p:grpSpPr>
        <p:sp>
          <p:nvSpPr>
            <p:cNvPr id="18" name="TextBox 17"/>
            <p:cNvSpPr txBox="1"/>
            <p:nvPr/>
          </p:nvSpPr>
          <p:spPr>
            <a:xfrm>
              <a:off x="-253860" y="1596303"/>
              <a:ext cx="227619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ВЗАИМОДЕЙСТВИЕ С АКАДЕМИЕЙ НАУК РТ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79996" y="1363501"/>
              <a:ext cx="499689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031626"/>
              <a:r>
                <a:rPr lang="ru-RU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РОСТ</a:t>
              </a:r>
              <a:endParaRPr lang="en-US" sz="1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56"/>
          <p:cNvGrpSpPr/>
          <p:nvPr/>
        </p:nvGrpSpPr>
        <p:grpSpPr>
          <a:xfrm>
            <a:off x="712331" y="4717594"/>
            <a:ext cx="2276196" cy="401691"/>
            <a:chOff x="-296510" y="1363501"/>
            <a:chExt cx="2276196" cy="401691"/>
          </a:xfrm>
        </p:grpSpPr>
        <p:sp>
          <p:nvSpPr>
            <p:cNvPr id="21" name="TextBox 20"/>
            <p:cNvSpPr txBox="1"/>
            <p:nvPr/>
          </p:nvSpPr>
          <p:spPr>
            <a:xfrm>
              <a:off x="-296510" y="1611304"/>
              <a:ext cx="227619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endPara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7222" y="1363501"/>
              <a:ext cx="1502463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031626"/>
              <a:r>
                <a:rPr lang="ru-RU" sz="1400" b="1" dirty="0">
                  <a:solidFill>
                    <a:srgbClr val="2FA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СВОРАЧИВАНИЕ</a:t>
              </a:r>
              <a:endParaRPr lang="en-US" sz="1400" b="1" dirty="0">
                <a:solidFill>
                  <a:srgbClr val="2FA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 166"/>
          <p:cNvSpPr>
            <a:spLocks noEditPoints="1"/>
          </p:cNvSpPr>
          <p:nvPr/>
        </p:nvSpPr>
        <p:spPr bwMode="auto">
          <a:xfrm>
            <a:off x="3095286" y="3305775"/>
            <a:ext cx="377030" cy="379802"/>
          </a:xfrm>
          <a:custGeom>
            <a:avLst/>
            <a:gdLst/>
            <a:ahLst/>
            <a:cxnLst>
              <a:cxn ang="0">
                <a:pos x="1" y="42"/>
              </a:cxn>
              <a:cxn ang="0">
                <a:pos x="1" y="40"/>
              </a:cxn>
              <a:cxn ang="0">
                <a:pos x="14" y="41"/>
              </a:cxn>
              <a:cxn ang="0">
                <a:pos x="30" y="19"/>
              </a:cxn>
              <a:cxn ang="0">
                <a:pos x="17" y="8"/>
              </a:cxn>
              <a:cxn ang="0">
                <a:pos x="9" y="14"/>
              </a:cxn>
              <a:cxn ang="0">
                <a:pos x="9" y="19"/>
              </a:cxn>
              <a:cxn ang="0">
                <a:pos x="18" y="39"/>
              </a:cxn>
              <a:cxn ang="0">
                <a:pos x="4" y="24"/>
              </a:cxn>
              <a:cxn ang="0">
                <a:pos x="4" y="9"/>
              </a:cxn>
              <a:cxn ang="0">
                <a:pos x="17" y="0"/>
              </a:cxn>
              <a:cxn ang="0">
                <a:pos x="37" y="16"/>
              </a:cxn>
              <a:cxn ang="0">
                <a:pos x="30" y="19"/>
              </a:cxn>
              <a:cxn ang="0">
                <a:pos x="6" y="58"/>
              </a:cxn>
              <a:cxn ang="0">
                <a:pos x="5" y="56"/>
              </a:cxn>
              <a:cxn ang="0">
                <a:pos x="16" y="46"/>
              </a:cxn>
              <a:cxn ang="0">
                <a:pos x="7" y="58"/>
              </a:cxn>
              <a:cxn ang="0">
                <a:pos x="22" y="63"/>
              </a:cxn>
              <a:cxn ang="0">
                <a:pos x="20" y="49"/>
              </a:cxn>
              <a:cxn ang="0">
                <a:pos x="23" y="49"/>
              </a:cxn>
              <a:cxn ang="0">
                <a:pos x="59" y="54"/>
              </a:cxn>
              <a:cxn ang="0">
                <a:pos x="46" y="62"/>
              </a:cxn>
              <a:cxn ang="0">
                <a:pos x="25" y="46"/>
              </a:cxn>
              <a:cxn ang="0">
                <a:pos x="33" y="43"/>
              </a:cxn>
              <a:cxn ang="0">
                <a:pos x="48" y="54"/>
              </a:cxn>
              <a:cxn ang="0">
                <a:pos x="55" y="46"/>
              </a:cxn>
              <a:cxn ang="0">
                <a:pos x="44" y="33"/>
              </a:cxn>
              <a:cxn ang="0">
                <a:pos x="46" y="25"/>
              </a:cxn>
              <a:cxn ang="0">
                <a:pos x="62" y="46"/>
              </a:cxn>
              <a:cxn ang="0">
                <a:pos x="42" y="13"/>
              </a:cxn>
              <a:cxn ang="0">
                <a:pos x="40" y="13"/>
              </a:cxn>
              <a:cxn ang="0">
                <a:pos x="41" y="0"/>
              </a:cxn>
              <a:cxn ang="0">
                <a:pos x="42" y="13"/>
              </a:cxn>
              <a:cxn ang="0">
                <a:pos x="47" y="17"/>
              </a:cxn>
              <a:cxn ang="0">
                <a:pos x="46" y="15"/>
              </a:cxn>
              <a:cxn ang="0">
                <a:pos x="58" y="5"/>
              </a:cxn>
              <a:cxn ang="0">
                <a:pos x="48" y="16"/>
              </a:cxn>
              <a:cxn ang="0">
                <a:pos x="50" y="23"/>
              </a:cxn>
              <a:cxn ang="0">
                <a:pos x="50" y="20"/>
              </a:cxn>
              <a:cxn ang="0">
                <a:pos x="63" y="22"/>
              </a:cxn>
            </a:cxnLst>
            <a:rect l="0" t="0" r="r" b="b"/>
            <a:pathLst>
              <a:path w="63" h="63">
                <a:moveTo>
                  <a:pt x="13" y="42"/>
                </a:moveTo>
                <a:cubicBezTo>
                  <a:pt x="1" y="42"/>
                  <a:pt x="1" y="42"/>
                  <a:pt x="1" y="42"/>
                </a:cubicBezTo>
                <a:cubicBezTo>
                  <a:pt x="0" y="42"/>
                  <a:pt x="0" y="42"/>
                  <a:pt x="0" y="41"/>
                </a:cubicBezTo>
                <a:cubicBezTo>
                  <a:pt x="0" y="40"/>
                  <a:pt x="0" y="40"/>
                  <a:pt x="1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40"/>
                  <a:pt x="14" y="40"/>
                  <a:pt x="14" y="41"/>
                </a:cubicBezTo>
                <a:cubicBezTo>
                  <a:pt x="14" y="42"/>
                  <a:pt x="14" y="42"/>
                  <a:pt x="13" y="42"/>
                </a:cubicBezTo>
                <a:close/>
                <a:moveTo>
                  <a:pt x="30" y="19"/>
                </a:moveTo>
                <a:cubicBezTo>
                  <a:pt x="19" y="9"/>
                  <a:pt x="19" y="9"/>
                  <a:pt x="19" y="9"/>
                </a:cubicBezTo>
                <a:cubicBezTo>
                  <a:pt x="19" y="8"/>
                  <a:pt x="18" y="8"/>
                  <a:pt x="17" y="8"/>
                </a:cubicBezTo>
                <a:cubicBezTo>
                  <a:pt x="16" y="8"/>
                  <a:pt x="15" y="8"/>
                  <a:pt x="14" y="9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5"/>
                  <a:pt x="8" y="16"/>
                  <a:pt x="8" y="17"/>
                </a:cubicBezTo>
                <a:cubicBezTo>
                  <a:pt x="8" y="18"/>
                  <a:pt x="8" y="19"/>
                  <a:pt x="9" y="19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8"/>
                  <a:pt x="17" y="38"/>
                  <a:pt x="16" y="37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2"/>
                  <a:pt x="0" y="20"/>
                  <a:pt x="0" y="17"/>
                </a:cubicBezTo>
                <a:cubicBezTo>
                  <a:pt x="0" y="14"/>
                  <a:pt x="2" y="11"/>
                  <a:pt x="4" y="9"/>
                </a:cubicBezTo>
                <a:cubicBezTo>
                  <a:pt x="9" y="3"/>
                  <a:pt x="9" y="3"/>
                  <a:pt x="9" y="3"/>
                </a:cubicBezTo>
                <a:cubicBezTo>
                  <a:pt x="11" y="1"/>
                  <a:pt x="14" y="0"/>
                  <a:pt x="17" y="0"/>
                </a:cubicBezTo>
                <a:cubicBezTo>
                  <a:pt x="20" y="0"/>
                  <a:pt x="23" y="1"/>
                  <a:pt x="25" y="4"/>
                </a:cubicBezTo>
                <a:cubicBezTo>
                  <a:pt x="37" y="16"/>
                  <a:pt x="37" y="16"/>
                  <a:pt x="37" y="16"/>
                </a:cubicBezTo>
                <a:cubicBezTo>
                  <a:pt x="38" y="17"/>
                  <a:pt x="38" y="18"/>
                  <a:pt x="39" y="18"/>
                </a:cubicBezTo>
                <a:lnTo>
                  <a:pt x="30" y="19"/>
                </a:lnTo>
                <a:close/>
                <a:moveTo>
                  <a:pt x="7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58"/>
                  <a:pt x="5" y="58"/>
                  <a:pt x="5" y="58"/>
                </a:cubicBezTo>
                <a:cubicBezTo>
                  <a:pt x="5" y="57"/>
                  <a:pt x="5" y="56"/>
                  <a:pt x="5" y="56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6"/>
                  <a:pt x="16" y="46"/>
                  <a:pt x="16" y="46"/>
                </a:cubicBezTo>
                <a:cubicBezTo>
                  <a:pt x="17" y="47"/>
                  <a:pt x="17" y="47"/>
                  <a:pt x="16" y="48"/>
                </a:cubicBezTo>
                <a:lnTo>
                  <a:pt x="7" y="58"/>
                </a:lnTo>
                <a:close/>
                <a:moveTo>
                  <a:pt x="23" y="62"/>
                </a:moveTo>
                <a:cubicBezTo>
                  <a:pt x="23" y="62"/>
                  <a:pt x="22" y="63"/>
                  <a:pt x="22" y="63"/>
                </a:cubicBezTo>
                <a:cubicBezTo>
                  <a:pt x="21" y="63"/>
                  <a:pt x="20" y="62"/>
                  <a:pt x="20" y="62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1" y="48"/>
                  <a:pt x="22" y="48"/>
                </a:cubicBezTo>
                <a:cubicBezTo>
                  <a:pt x="22" y="48"/>
                  <a:pt x="23" y="49"/>
                  <a:pt x="23" y="49"/>
                </a:cubicBezTo>
                <a:lnTo>
                  <a:pt x="23" y="62"/>
                </a:lnTo>
                <a:close/>
                <a:moveTo>
                  <a:pt x="59" y="54"/>
                </a:moveTo>
                <a:cubicBezTo>
                  <a:pt x="54" y="59"/>
                  <a:pt x="54" y="59"/>
                  <a:pt x="54" y="59"/>
                </a:cubicBezTo>
                <a:cubicBezTo>
                  <a:pt x="51" y="61"/>
                  <a:pt x="49" y="62"/>
                  <a:pt x="46" y="62"/>
                </a:cubicBezTo>
                <a:cubicBezTo>
                  <a:pt x="43" y="62"/>
                  <a:pt x="40" y="61"/>
                  <a:pt x="38" y="59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6"/>
                  <a:pt x="24" y="45"/>
                  <a:pt x="24" y="44"/>
                </a:cubicBezTo>
                <a:cubicBezTo>
                  <a:pt x="33" y="43"/>
                  <a:pt x="33" y="43"/>
                  <a:pt x="33" y="43"/>
                </a:cubicBezTo>
                <a:cubicBezTo>
                  <a:pt x="43" y="54"/>
                  <a:pt x="43" y="54"/>
                  <a:pt x="43" y="54"/>
                </a:cubicBezTo>
                <a:cubicBezTo>
                  <a:pt x="45" y="55"/>
                  <a:pt x="47" y="55"/>
                  <a:pt x="48" y="54"/>
                </a:cubicBezTo>
                <a:cubicBezTo>
                  <a:pt x="54" y="48"/>
                  <a:pt x="54" y="48"/>
                  <a:pt x="54" y="48"/>
                </a:cubicBezTo>
                <a:cubicBezTo>
                  <a:pt x="55" y="48"/>
                  <a:pt x="55" y="47"/>
                  <a:pt x="55" y="46"/>
                </a:cubicBezTo>
                <a:cubicBezTo>
                  <a:pt x="55" y="45"/>
                  <a:pt x="55" y="44"/>
                  <a:pt x="54" y="43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24"/>
                  <a:pt x="44" y="24"/>
                  <a:pt x="44" y="24"/>
                </a:cubicBezTo>
                <a:cubicBezTo>
                  <a:pt x="45" y="24"/>
                  <a:pt x="46" y="25"/>
                  <a:pt x="46" y="25"/>
                </a:cubicBezTo>
                <a:cubicBezTo>
                  <a:pt x="59" y="38"/>
                  <a:pt x="59" y="38"/>
                  <a:pt x="59" y="38"/>
                </a:cubicBezTo>
                <a:cubicBezTo>
                  <a:pt x="61" y="40"/>
                  <a:pt x="62" y="43"/>
                  <a:pt x="62" y="46"/>
                </a:cubicBezTo>
                <a:cubicBezTo>
                  <a:pt x="62" y="49"/>
                  <a:pt x="61" y="52"/>
                  <a:pt x="59" y="54"/>
                </a:cubicBezTo>
                <a:close/>
                <a:moveTo>
                  <a:pt x="42" y="13"/>
                </a:moveTo>
                <a:cubicBezTo>
                  <a:pt x="42" y="14"/>
                  <a:pt x="42" y="14"/>
                  <a:pt x="41" y="14"/>
                </a:cubicBezTo>
                <a:cubicBezTo>
                  <a:pt x="40" y="14"/>
                  <a:pt x="40" y="14"/>
                  <a:pt x="40" y="13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0"/>
                  <a:pt x="40" y="0"/>
                  <a:pt x="41" y="0"/>
                </a:cubicBezTo>
                <a:cubicBezTo>
                  <a:pt x="42" y="0"/>
                  <a:pt x="42" y="0"/>
                  <a:pt x="42" y="1"/>
                </a:cubicBezTo>
                <a:lnTo>
                  <a:pt x="42" y="13"/>
                </a:lnTo>
                <a:close/>
                <a:moveTo>
                  <a:pt x="48" y="16"/>
                </a:moveTo>
                <a:cubicBezTo>
                  <a:pt x="48" y="17"/>
                  <a:pt x="47" y="17"/>
                  <a:pt x="47" y="17"/>
                </a:cubicBezTo>
                <a:cubicBezTo>
                  <a:pt x="47" y="17"/>
                  <a:pt x="47" y="17"/>
                  <a:pt x="46" y="16"/>
                </a:cubicBezTo>
                <a:cubicBezTo>
                  <a:pt x="46" y="16"/>
                  <a:pt x="46" y="15"/>
                  <a:pt x="46" y="15"/>
                </a:cubicBezTo>
                <a:cubicBezTo>
                  <a:pt x="56" y="5"/>
                  <a:pt x="56" y="5"/>
                  <a:pt x="56" y="5"/>
                </a:cubicBezTo>
                <a:cubicBezTo>
                  <a:pt x="56" y="4"/>
                  <a:pt x="57" y="4"/>
                  <a:pt x="58" y="5"/>
                </a:cubicBezTo>
                <a:cubicBezTo>
                  <a:pt x="58" y="5"/>
                  <a:pt x="58" y="6"/>
                  <a:pt x="58" y="7"/>
                </a:cubicBezTo>
                <a:lnTo>
                  <a:pt x="48" y="16"/>
                </a:lnTo>
                <a:close/>
                <a:moveTo>
                  <a:pt x="62" y="23"/>
                </a:moveTo>
                <a:cubicBezTo>
                  <a:pt x="50" y="23"/>
                  <a:pt x="50" y="23"/>
                  <a:pt x="50" y="23"/>
                </a:cubicBezTo>
                <a:cubicBezTo>
                  <a:pt x="49" y="23"/>
                  <a:pt x="48" y="22"/>
                  <a:pt x="48" y="22"/>
                </a:cubicBezTo>
                <a:cubicBezTo>
                  <a:pt x="48" y="21"/>
                  <a:pt x="49" y="20"/>
                  <a:pt x="50" y="20"/>
                </a:cubicBezTo>
                <a:cubicBezTo>
                  <a:pt x="62" y="20"/>
                  <a:pt x="62" y="20"/>
                  <a:pt x="62" y="20"/>
                </a:cubicBezTo>
                <a:cubicBezTo>
                  <a:pt x="62" y="20"/>
                  <a:pt x="63" y="21"/>
                  <a:pt x="63" y="22"/>
                </a:cubicBezTo>
                <a:cubicBezTo>
                  <a:pt x="63" y="22"/>
                  <a:pt x="62" y="23"/>
                  <a:pt x="62" y="2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Freeform 40"/>
          <p:cNvSpPr>
            <a:spLocks noEditPoints="1"/>
          </p:cNvSpPr>
          <p:nvPr/>
        </p:nvSpPr>
        <p:spPr bwMode="auto">
          <a:xfrm>
            <a:off x="3501880" y="4469046"/>
            <a:ext cx="480364" cy="497094"/>
          </a:xfrm>
          <a:custGeom>
            <a:avLst/>
            <a:gdLst/>
            <a:ahLst/>
            <a:cxnLst>
              <a:cxn ang="0">
                <a:pos x="63" y="43"/>
              </a:cxn>
              <a:cxn ang="0">
                <a:pos x="60" y="48"/>
              </a:cxn>
              <a:cxn ang="0">
                <a:pos x="34" y="62"/>
              </a:cxn>
              <a:cxn ang="0">
                <a:pos x="31" y="63"/>
              </a:cxn>
              <a:cxn ang="0">
                <a:pos x="29" y="62"/>
              </a:cxn>
              <a:cxn ang="0">
                <a:pos x="2" y="48"/>
              </a:cxn>
              <a:cxn ang="0">
                <a:pos x="0" y="43"/>
              </a:cxn>
              <a:cxn ang="0">
                <a:pos x="0" y="14"/>
              </a:cxn>
              <a:cxn ang="0">
                <a:pos x="3" y="10"/>
              </a:cxn>
              <a:cxn ang="0">
                <a:pos x="30" y="0"/>
              </a:cxn>
              <a:cxn ang="0">
                <a:pos x="31" y="0"/>
              </a:cxn>
              <a:cxn ang="0">
                <a:pos x="33" y="0"/>
              </a:cxn>
              <a:cxn ang="0">
                <a:pos x="60" y="10"/>
              </a:cxn>
              <a:cxn ang="0">
                <a:pos x="63" y="14"/>
              </a:cxn>
              <a:cxn ang="0">
                <a:pos x="63" y="43"/>
              </a:cxn>
              <a:cxn ang="0">
                <a:pos x="58" y="14"/>
              </a:cxn>
              <a:cxn ang="0">
                <a:pos x="31" y="4"/>
              </a:cxn>
              <a:cxn ang="0">
                <a:pos x="5" y="14"/>
              </a:cxn>
              <a:cxn ang="0">
                <a:pos x="31" y="24"/>
              </a:cxn>
              <a:cxn ang="0">
                <a:pos x="58" y="14"/>
              </a:cxn>
              <a:cxn ang="0">
                <a:pos x="58" y="43"/>
              </a:cxn>
              <a:cxn ang="0">
                <a:pos x="58" y="19"/>
              </a:cxn>
              <a:cxn ang="0">
                <a:pos x="34" y="28"/>
              </a:cxn>
              <a:cxn ang="0">
                <a:pos x="34" y="57"/>
              </a:cxn>
              <a:cxn ang="0">
                <a:pos x="58" y="43"/>
              </a:cxn>
            </a:cxnLst>
            <a:rect l="0" t="0" r="r" b="b"/>
            <a:pathLst>
              <a:path w="63" h="63">
                <a:moveTo>
                  <a:pt x="63" y="43"/>
                </a:moveTo>
                <a:cubicBezTo>
                  <a:pt x="63" y="45"/>
                  <a:pt x="62" y="47"/>
                  <a:pt x="60" y="48"/>
                </a:cubicBezTo>
                <a:cubicBezTo>
                  <a:pt x="34" y="62"/>
                  <a:pt x="34" y="62"/>
                  <a:pt x="34" y="62"/>
                </a:cubicBezTo>
                <a:cubicBezTo>
                  <a:pt x="33" y="63"/>
                  <a:pt x="32" y="63"/>
                  <a:pt x="31" y="63"/>
                </a:cubicBezTo>
                <a:cubicBezTo>
                  <a:pt x="31" y="63"/>
                  <a:pt x="30" y="63"/>
                  <a:pt x="29" y="62"/>
                </a:cubicBezTo>
                <a:cubicBezTo>
                  <a:pt x="2" y="48"/>
                  <a:pt x="2" y="48"/>
                  <a:pt x="2" y="48"/>
                </a:cubicBezTo>
                <a:cubicBezTo>
                  <a:pt x="1" y="47"/>
                  <a:pt x="0" y="45"/>
                  <a:pt x="0" y="4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2"/>
                  <a:pt x="1" y="10"/>
                  <a:pt x="3" y="1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31" y="0"/>
                  <a:pt x="31" y="0"/>
                </a:cubicBezTo>
                <a:cubicBezTo>
                  <a:pt x="32" y="0"/>
                  <a:pt x="32" y="0"/>
                  <a:pt x="33" y="0"/>
                </a:cubicBezTo>
                <a:cubicBezTo>
                  <a:pt x="60" y="10"/>
                  <a:pt x="60" y="10"/>
                  <a:pt x="60" y="10"/>
                </a:cubicBezTo>
                <a:cubicBezTo>
                  <a:pt x="62" y="10"/>
                  <a:pt x="63" y="12"/>
                  <a:pt x="63" y="14"/>
                </a:cubicBezTo>
                <a:lnTo>
                  <a:pt x="63" y="43"/>
                </a:lnTo>
                <a:close/>
                <a:moveTo>
                  <a:pt x="58" y="14"/>
                </a:moveTo>
                <a:cubicBezTo>
                  <a:pt x="31" y="4"/>
                  <a:pt x="31" y="4"/>
                  <a:pt x="31" y="4"/>
                </a:cubicBezTo>
                <a:cubicBezTo>
                  <a:pt x="5" y="14"/>
                  <a:pt x="5" y="14"/>
                  <a:pt x="5" y="14"/>
                </a:cubicBezTo>
                <a:cubicBezTo>
                  <a:pt x="31" y="24"/>
                  <a:pt x="31" y="24"/>
                  <a:pt x="31" y="24"/>
                </a:cubicBezTo>
                <a:lnTo>
                  <a:pt x="58" y="14"/>
                </a:lnTo>
                <a:close/>
                <a:moveTo>
                  <a:pt x="58" y="43"/>
                </a:moveTo>
                <a:cubicBezTo>
                  <a:pt x="58" y="19"/>
                  <a:pt x="58" y="19"/>
                  <a:pt x="58" y="19"/>
                </a:cubicBezTo>
                <a:cubicBezTo>
                  <a:pt x="34" y="28"/>
                  <a:pt x="34" y="28"/>
                  <a:pt x="34" y="28"/>
                </a:cubicBezTo>
                <a:cubicBezTo>
                  <a:pt x="34" y="57"/>
                  <a:pt x="34" y="57"/>
                  <a:pt x="34" y="57"/>
                </a:cubicBezTo>
                <a:lnTo>
                  <a:pt x="58" y="4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5" name="Group 56"/>
          <p:cNvGrpSpPr/>
          <p:nvPr/>
        </p:nvGrpSpPr>
        <p:grpSpPr>
          <a:xfrm>
            <a:off x="483673" y="3347366"/>
            <a:ext cx="2276196" cy="586357"/>
            <a:chOff x="-237133" y="1363501"/>
            <a:chExt cx="2276196" cy="586357"/>
          </a:xfrm>
        </p:grpSpPr>
        <p:sp>
          <p:nvSpPr>
            <p:cNvPr id="26" name="TextBox 25"/>
            <p:cNvSpPr txBox="1"/>
            <p:nvPr/>
          </p:nvSpPr>
          <p:spPr>
            <a:xfrm>
              <a:off x="-237133" y="1611304"/>
              <a:ext cx="227619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СОДЕЙСТВИЕ СОЗДАНИЮ 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ТЕХНОПОЛИСОВ, ТЕХНОПАРКОВ </a:t>
              </a:r>
            </a:p>
          </p:txBody>
        </p:sp>
        <p:sp>
          <p:nvSpPr>
            <p:cNvPr id="27" name="Rectangle 37"/>
            <p:cNvSpPr/>
            <p:nvPr/>
          </p:nvSpPr>
          <p:spPr>
            <a:xfrm>
              <a:off x="781728" y="1363501"/>
              <a:ext cx="1197957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031626"/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РАЗРАБОТКА</a:t>
              </a:r>
              <a:endPara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59"/>
          <p:cNvGrpSpPr/>
          <p:nvPr/>
        </p:nvGrpSpPr>
        <p:grpSpPr>
          <a:xfrm>
            <a:off x="6501117" y="3347366"/>
            <a:ext cx="2276195" cy="586357"/>
            <a:chOff x="7154104" y="3206176"/>
            <a:chExt cx="2276195" cy="586357"/>
          </a:xfrm>
        </p:grpSpPr>
        <p:sp>
          <p:nvSpPr>
            <p:cNvPr id="29" name="TextBox 28"/>
            <p:cNvSpPr txBox="1"/>
            <p:nvPr/>
          </p:nvSpPr>
          <p:spPr>
            <a:xfrm>
              <a:off x="7154105" y="3453979"/>
              <a:ext cx="2276194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МОНИТОРИНГ 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ИННОВАЦИОННОЙ АКТИВНОСТИ</a:t>
              </a:r>
            </a:p>
          </p:txBody>
        </p:sp>
        <p:sp>
          <p:nvSpPr>
            <p:cNvPr id="30" name="Rectangle 40"/>
            <p:cNvSpPr/>
            <p:nvPr/>
          </p:nvSpPr>
          <p:spPr>
            <a:xfrm>
              <a:off x="7154104" y="3206176"/>
              <a:ext cx="1283108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1031626"/>
              <a:r>
                <a:rPr lang="ru-RU" sz="1400" b="1" dirty="0">
                  <a:solidFill>
                    <a:srgbClr val="007EA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НАСЫЩЕНИЕ</a:t>
              </a:r>
              <a:endParaRPr lang="en-US" sz="1400" b="1" dirty="0">
                <a:solidFill>
                  <a:srgbClr val="007EA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Freeform 96"/>
          <p:cNvSpPr>
            <a:spLocks noEditPoints="1"/>
          </p:cNvSpPr>
          <p:nvPr/>
        </p:nvSpPr>
        <p:spPr bwMode="auto">
          <a:xfrm>
            <a:off x="5272069" y="2575818"/>
            <a:ext cx="344460" cy="365989"/>
          </a:xfrm>
          <a:custGeom>
            <a:avLst/>
            <a:gdLst/>
            <a:ahLst/>
            <a:cxnLst>
              <a:cxn ang="0">
                <a:pos x="30" y="63"/>
              </a:cxn>
              <a:cxn ang="0">
                <a:pos x="0" y="34"/>
              </a:cxn>
              <a:cxn ang="0">
                <a:pos x="12" y="10"/>
              </a:cxn>
              <a:cxn ang="0">
                <a:pos x="19" y="11"/>
              </a:cxn>
              <a:cxn ang="0">
                <a:pos x="18" y="18"/>
              </a:cxn>
              <a:cxn ang="0">
                <a:pos x="10" y="34"/>
              </a:cxn>
              <a:cxn ang="0">
                <a:pos x="30" y="53"/>
              </a:cxn>
              <a:cxn ang="0">
                <a:pos x="49" y="34"/>
              </a:cxn>
              <a:cxn ang="0">
                <a:pos x="41" y="18"/>
              </a:cxn>
              <a:cxn ang="0">
                <a:pos x="40" y="11"/>
              </a:cxn>
              <a:cxn ang="0">
                <a:pos x="47" y="10"/>
              </a:cxn>
              <a:cxn ang="0">
                <a:pos x="59" y="34"/>
              </a:cxn>
              <a:cxn ang="0">
                <a:pos x="30" y="63"/>
              </a:cxn>
              <a:cxn ang="0">
                <a:pos x="34" y="29"/>
              </a:cxn>
              <a:cxn ang="0">
                <a:pos x="30" y="34"/>
              </a:cxn>
              <a:cxn ang="0">
                <a:pos x="25" y="29"/>
              </a:cxn>
              <a:cxn ang="0">
                <a:pos x="25" y="5"/>
              </a:cxn>
              <a:cxn ang="0">
                <a:pos x="30" y="0"/>
              </a:cxn>
              <a:cxn ang="0">
                <a:pos x="34" y="5"/>
              </a:cxn>
              <a:cxn ang="0">
                <a:pos x="34" y="29"/>
              </a:cxn>
            </a:cxnLst>
            <a:rect l="0" t="0" r="r" b="b"/>
            <a:pathLst>
              <a:path w="59" h="63">
                <a:moveTo>
                  <a:pt x="30" y="63"/>
                </a:moveTo>
                <a:cubicBezTo>
                  <a:pt x="14" y="63"/>
                  <a:pt x="0" y="50"/>
                  <a:pt x="0" y="34"/>
                </a:cubicBezTo>
                <a:cubicBezTo>
                  <a:pt x="0" y="24"/>
                  <a:pt x="5" y="16"/>
                  <a:pt x="12" y="10"/>
                </a:cubicBezTo>
                <a:cubicBezTo>
                  <a:pt x="14" y="9"/>
                  <a:pt x="17" y="9"/>
                  <a:pt x="19" y="11"/>
                </a:cubicBezTo>
                <a:cubicBezTo>
                  <a:pt x="21" y="14"/>
                  <a:pt x="20" y="17"/>
                  <a:pt x="18" y="18"/>
                </a:cubicBezTo>
                <a:cubicBezTo>
                  <a:pt x="13" y="22"/>
                  <a:pt x="10" y="28"/>
                  <a:pt x="10" y="34"/>
                </a:cubicBezTo>
                <a:cubicBezTo>
                  <a:pt x="10" y="44"/>
                  <a:pt x="19" y="53"/>
                  <a:pt x="30" y="53"/>
                </a:cubicBezTo>
                <a:cubicBezTo>
                  <a:pt x="40" y="53"/>
                  <a:pt x="49" y="44"/>
                  <a:pt x="49" y="34"/>
                </a:cubicBezTo>
                <a:cubicBezTo>
                  <a:pt x="49" y="28"/>
                  <a:pt x="46" y="22"/>
                  <a:pt x="41" y="18"/>
                </a:cubicBezTo>
                <a:cubicBezTo>
                  <a:pt x="39" y="17"/>
                  <a:pt x="39" y="14"/>
                  <a:pt x="40" y="11"/>
                </a:cubicBezTo>
                <a:cubicBezTo>
                  <a:pt x="42" y="9"/>
                  <a:pt x="45" y="9"/>
                  <a:pt x="47" y="10"/>
                </a:cubicBezTo>
                <a:cubicBezTo>
                  <a:pt x="55" y="16"/>
                  <a:pt x="59" y="24"/>
                  <a:pt x="59" y="34"/>
                </a:cubicBezTo>
                <a:cubicBezTo>
                  <a:pt x="59" y="50"/>
                  <a:pt x="46" y="63"/>
                  <a:pt x="30" y="63"/>
                </a:cubicBezTo>
                <a:close/>
                <a:moveTo>
                  <a:pt x="34" y="29"/>
                </a:moveTo>
                <a:cubicBezTo>
                  <a:pt x="34" y="32"/>
                  <a:pt x="32" y="34"/>
                  <a:pt x="30" y="34"/>
                </a:cubicBezTo>
                <a:cubicBezTo>
                  <a:pt x="27" y="34"/>
                  <a:pt x="25" y="32"/>
                  <a:pt x="25" y="29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2"/>
                  <a:pt x="27" y="0"/>
                  <a:pt x="30" y="0"/>
                </a:cubicBezTo>
                <a:cubicBezTo>
                  <a:pt x="32" y="0"/>
                  <a:pt x="34" y="2"/>
                  <a:pt x="34" y="5"/>
                </a:cubicBezTo>
                <a:lnTo>
                  <a:pt x="34" y="2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2" name="Freeform 217"/>
          <p:cNvSpPr>
            <a:spLocks noEditPoints="1"/>
          </p:cNvSpPr>
          <p:nvPr/>
        </p:nvSpPr>
        <p:spPr bwMode="auto">
          <a:xfrm>
            <a:off x="3789935" y="2333658"/>
            <a:ext cx="469712" cy="333898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3" name="Freeform 63"/>
          <p:cNvSpPr>
            <a:spLocks noEditPoints="1"/>
          </p:cNvSpPr>
          <p:nvPr/>
        </p:nvSpPr>
        <p:spPr bwMode="auto">
          <a:xfrm>
            <a:off x="4817992" y="4663229"/>
            <a:ext cx="575591" cy="415333"/>
          </a:xfrm>
          <a:custGeom>
            <a:avLst/>
            <a:gdLst/>
            <a:ahLst/>
            <a:cxnLst>
              <a:cxn ang="0">
                <a:pos x="62" y="57"/>
              </a:cxn>
              <a:cxn ang="0">
                <a:pos x="18" y="57"/>
              </a:cxn>
              <a:cxn ang="0">
                <a:pos x="0" y="39"/>
              </a:cxn>
              <a:cxn ang="0">
                <a:pos x="11" y="23"/>
              </a:cxn>
              <a:cxn ang="0">
                <a:pos x="11" y="21"/>
              </a:cxn>
              <a:cxn ang="0">
                <a:pos x="31" y="0"/>
              </a:cxn>
              <a:cxn ang="0">
                <a:pos x="50" y="13"/>
              </a:cxn>
              <a:cxn ang="0">
                <a:pos x="57" y="11"/>
              </a:cxn>
              <a:cxn ang="0">
                <a:pos x="67" y="21"/>
              </a:cxn>
              <a:cxn ang="0">
                <a:pos x="66" y="27"/>
              </a:cxn>
              <a:cxn ang="0">
                <a:pos x="78" y="42"/>
              </a:cxn>
              <a:cxn ang="0">
                <a:pos x="62" y="57"/>
              </a:cxn>
              <a:cxn ang="0">
                <a:pos x="51" y="31"/>
              </a:cxn>
              <a:cxn ang="0">
                <a:pos x="42" y="31"/>
              </a:cxn>
              <a:cxn ang="0">
                <a:pos x="42" y="17"/>
              </a:cxn>
              <a:cxn ang="0">
                <a:pos x="40" y="16"/>
              </a:cxn>
              <a:cxn ang="0">
                <a:pos x="33" y="16"/>
              </a:cxn>
              <a:cxn ang="0">
                <a:pos x="31" y="17"/>
              </a:cxn>
              <a:cxn ang="0">
                <a:pos x="31" y="31"/>
              </a:cxn>
              <a:cxn ang="0">
                <a:pos x="22" y="31"/>
              </a:cxn>
              <a:cxn ang="0">
                <a:pos x="21" y="33"/>
              </a:cxn>
              <a:cxn ang="0">
                <a:pos x="21" y="34"/>
              </a:cxn>
              <a:cxn ang="0">
                <a:pos x="36" y="48"/>
              </a:cxn>
              <a:cxn ang="0">
                <a:pos x="36" y="48"/>
              </a:cxn>
              <a:cxn ang="0">
                <a:pos x="37" y="48"/>
              </a:cxn>
              <a:cxn ang="0">
                <a:pos x="51" y="34"/>
              </a:cxn>
              <a:cxn ang="0">
                <a:pos x="52" y="33"/>
              </a:cxn>
              <a:cxn ang="0">
                <a:pos x="51" y="31"/>
              </a:cxn>
            </a:cxnLst>
            <a:rect l="0" t="0" r="r" b="b"/>
            <a:pathLst>
              <a:path w="78" h="57">
                <a:moveTo>
                  <a:pt x="62" y="57"/>
                </a:moveTo>
                <a:cubicBezTo>
                  <a:pt x="18" y="57"/>
                  <a:pt x="18" y="57"/>
                  <a:pt x="18" y="57"/>
                </a:cubicBezTo>
                <a:cubicBezTo>
                  <a:pt x="9" y="57"/>
                  <a:pt x="0" y="49"/>
                  <a:pt x="0" y="39"/>
                </a:cubicBezTo>
                <a:cubicBezTo>
                  <a:pt x="0" y="32"/>
                  <a:pt x="5" y="26"/>
                  <a:pt x="11" y="23"/>
                </a:cubicBezTo>
                <a:cubicBezTo>
                  <a:pt x="11" y="22"/>
                  <a:pt x="11" y="22"/>
                  <a:pt x="11" y="21"/>
                </a:cubicBezTo>
                <a:cubicBezTo>
                  <a:pt x="11" y="10"/>
                  <a:pt x="20" y="0"/>
                  <a:pt x="31" y="0"/>
                </a:cubicBezTo>
                <a:cubicBezTo>
                  <a:pt x="40" y="0"/>
                  <a:pt x="47" y="6"/>
                  <a:pt x="50" y="13"/>
                </a:cubicBezTo>
                <a:cubicBezTo>
                  <a:pt x="52" y="12"/>
                  <a:pt x="55" y="11"/>
                  <a:pt x="57" y="11"/>
                </a:cubicBezTo>
                <a:cubicBezTo>
                  <a:pt x="63" y="11"/>
                  <a:pt x="67" y="15"/>
                  <a:pt x="67" y="21"/>
                </a:cubicBezTo>
                <a:cubicBezTo>
                  <a:pt x="67" y="23"/>
                  <a:pt x="67" y="25"/>
                  <a:pt x="66" y="27"/>
                </a:cubicBezTo>
                <a:cubicBezTo>
                  <a:pt x="73" y="28"/>
                  <a:pt x="78" y="34"/>
                  <a:pt x="78" y="42"/>
                </a:cubicBezTo>
                <a:cubicBezTo>
                  <a:pt x="78" y="50"/>
                  <a:pt x="71" y="57"/>
                  <a:pt x="62" y="57"/>
                </a:cubicBezTo>
                <a:close/>
                <a:moveTo>
                  <a:pt x="51" y="31"/>
                </a:moveTo>
                <a:cubicBezTo>
                  <a:pt x="42" y="31"/>
                  <a:pt x="42" y="31"/>
                  <a:pt x="42" y="31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6"/>
                  <a:pt x="41" y="16"/>
                  <a:pt x="40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32" y="16"/>
                  <a:pt x="31" y="16"/>
                  <a:pt x="31" y="17"/>
                </a:cubicBezTo>
                <a:cubicBezTo>
                  <a:pt x="31" y="31"/>
                  <a:pt x="31" y="31"/>
                  <a:pt x="31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31"/>
                  <a:pt x="21" y="32"/>
                  <a:pt x="21" y="33"/>
                </a:cubicBezTo>
                <a:cubicBezTo>
                  <a:pt x="21" y="33"/>
                  <a:pt x="21" y="33"/>
                  <a:pt x="21" y="34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51" y="34"/>
                  <a:pt x="51" y="34"/>
                  <a:pt x="51" y="34"/>
                </a:cubicBezTo>
                <a:cubicBezTo>
                  <a:pt x="52" y="33"/>
                  <a:pt x="52" y="33"/>
                  <a:pt x="52" y="33"/>
                </a:cubicBezTo>
                <a:cubicBezTo>
                  <a:pt x="52" y="32"/>
                  <a:pt x="51" y="31"/>
                  <a:pt x="51" y="3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4" name="Freeform 118"/>
          <p:cNvSpPr>
            <a:spLocks noEditPoints="1"/>
          </p:cNvSpPr>
          <p:nvPr/>
        </p:nvSpPr>
        <p:spPr bwMode="auto">
          <a:xfrm>
            <a:off x="5574518" y="3742550"/>
            <a:ext cx="444312" cy="457810"/>
          </a:xfrm>
          <a:custGeom>
            <a:avLst/>
            <a:gdLst/>
            <a:ahLst/>
            <a:cxnLst>
              <a:cxn ang="0">
                <a:pos x="53" y="58"/>
              </a:cxn>
              <a:cxn ang="0">
                <a:pos x="31" y="67"/>
              </a:cxn>
              <a:cxn ang="0">
                <a:pos x="0" y="36"/>
              </a:cxn>
              <a:cxn ang="0">
                <a:pos x="31" y="5"/>
              </a:cxn>
              <a:cxn ang="0">
                <a:pos x="31" y="36"/>
              </a:cxn>
              <a:cxn ang="0">
                <a:pos x="53" y="58"/>
              </a:cxn>
              <a:cxn ang="0">
                <a:pos x="36" y="31"/>
              </a:cxn>
              <a:cxn ang="0">
                <a:pos x="36" y="0"/>
              </a:cxn>
              <a:cxn ang="0">
                <a:pos x="67" y="31"/>
              </a:cxn>
              <a:cxn ang="0">
                <a:pos x="36" y="31"/>
              </a:cxn>
              <a:cxn ang="0">
                <a:pos x="69" y="36"/>
              </a:cxn>
              <a:cxn ang="0">
                <a:pos x="60" y="58"/>
              </a:cxn>
              <a:cxn ang="0">
                <a:pos x="38" y="36"/>
              </a:cxn>
              <a:cxn ang="0">
                <a:pos x="69" y="36"/>
              </a:cxn>
            </a:cxnLst>
            <a:rect l="0" t="0" r="r" b="b"/>
            <a:pathLst>
              <a:path w="69" h="67">
                <a:moveTo>
                  <a:pt x="53" y="58"/>
                </a:moveTo>
                <a:cubicBezTo>
                  <a:pt x="47" y="64"/>
                  <a:pt x="39" y="67"/>
                  <a:pt x="31" y="67"/>
                </a:cubicBezTo>
                <a:cubicBezTo>
                  <a:pt x="14" y="67"/>
                  <a:pt x="0" y="53"/>
                  <a:pt x="0" y="36"/>
                </a:cubicBezTo>
                <a:cubicBezTo>
                  <a:pt x="0" y="19"/>
                  <a:pt x="14" y="5"/>
                  <a:pt x="31" y="5"/>
                </a:cubicBezTo>
                <a:cubicBezTo>
                  <a:pt x="31" y="36"/>
                  <a:pt x="31" y="36"/>
                  <a:pt x="31" y="36"/>
                </a:cubicBezTo>
                <a:lnTo>
                  <a:pt x="53" y="58"/>
                </a:lnTo>
                <a:close/>
                <a:moveTo>
                  <a:pt x="36" y="31"/>
                </a:moveTo>
                <a:cubicBezTo>
                  <a:pt x="36" y="0"/>
                  <a:pt x="36" y="0"/>
                  <a:pt x="36" y="0"/>
                </a:cubicBezTo>
                <a:cubicBezTo>
                  <a:pt x="53" y="0"/>
                  <a:pt x="67" y="14"/>
                  <a:pt x="67" y="31"/>
                </a:cubicBezTo>
                <a:lnTo>
                  <a:pt x="36" y="31"/>
                </a:lnTo>
                <a:close/>
                <a:moveTo>
                  <a:pt x="69" y="36"/>
                </a:moveTo>
                <a:cubicBezTo>
                  <a:pt x="69" y="45"/>
                  <a:pt x="66" y="53"/>
                  <a:pt x="60" y="58"/>
                </a:cubicBezTo>
                <a:cubicBezTo>
                  <a:pt x="38" y="36"/>
                  <a:pt x="38" y="36"/>
                  <a:pt x="38" y="36"/>
                </a:cubicBezTo>
                <a:lnTo>
                  <a:pt x="69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331640" y="242835"/>
            <a:ext cx="7344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СФЕРА</a:t>
            </a:r>
          </a:p>
        </p:txBody>
      </p:sp>
      <p:sp>
        <p:nvSpPr>
          <p:cNvPr id="36" name="TextBox 35"/>
          <p:cNvSpPr txBox="1"/>
          <p:nvPr/>
        </p:nvSpPr>
        <p:spPr>
          <a:xfrm rot="18262275">
            <a:off x="3903743" y="3062450"/>
            <a:ext cx="1422240" cy="1374361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ЖИЗНЕННЫЙ ЦИКЛ ПРОДУКТА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reeform 31"/>
          <p:cNvSpPr>
            <a:spLocks noEditPoints="1"/>
          </p:cNvSpPr>
          <p:nvPr/>
        </p:nvSpPr>
        <p:spPr bwMode="auto">
          <a:xfrm>
            <a:off x="4216854" y="3358163"/>
            <a:ext cx="804312" cy="804312"/>
          </a:xfrm>
          <a:custGeom>
            <a:avLst/>
            <a:gdLst/>
            <a:ahLst/>
            <a:cxnLst>
              <a:cxn ang="0">
                <a:pos x="602" y="178"/>
              </a:cxn>
              <a:cxn ang="0">
                <a:pos x="450" y="390"/>
              </a:cxn>
              <a:cxn ang="0">
                <a:pos x="330" y="390"/>
              </a:cxn>
              <a:cxn ang="0">
                <a:pos x="421" y="339"/>
              </a:cxn>
              <a:cxn ang="0">
                <a:pos x="390" y="781"/>
              </a:cxn>
              <a:cxn ang="0">
                <a:pos x="390" y="0"/>
              </a:cxn>
              <a:cxn ang="0">
                <a:pos x="695" y="522"/>
              </a:cxn>
              <a:cxn ang="0">
                <a:pos x="652" y="488"/>
              </a:cxn>
              <a:cxn ang="0">
                <a:pos x="722" y="405"/>
              </a:cxn>
              <a:cxn ang="0">
                <a:pos x="669" y="375"/>
              </a:cxn>
              <a:cxn ang="0">
                <a:pos x="699" y="268"/>
              </a:cxn>
              <a:cxn ang="0">
                <a:pos x="645" y="275"/>
              </a:cxn>
              <a:cxn ang="0">
                <a:pos x="522" y="85"/>
              </a:cxn>
              <a:cxn ang="0">
                <a:pos x="488" y="129"/>
              </a:cxn>
              <a:cxn ang="0">
                <a:pos x="405" y="58"/>
              </a:cxn>
              <a:cxn ang="0">
                <a:pos x="375" y="111"/>
              </a:cxn>
              <a:cxn ang="0">
                <a:pos x="268" y="81"/>
              </a:cxn>
              <a:cxn ang="0">
                <a:pos x="275" y="136"/>
              </a:cxn>
              <a:cxn ang="0">
                <a:pos x="166" y="145"/>
              </a:cxn>
              <a:cxn ang="0">
                <a:pos x="182" y="203"/>
              </a:cxn>
              <a:cxn ang="0">
                <a:pos x="85" y="258"/>
              </a:cxn>
              <a:cxn ang="0">
                <a:pos x="129" y="292"/>
              </a:cxn>
              <a:cxn ang="0">
                <a:pos x="58" y="375"/>
              </a:cxn>
              <a:cxn ang="0">
                <a:pos x="111" y="405"/>
              </a:cxn>
              <a:cxn ang="0">
                <a:pos x="81" y="512"/>
              </a:cxn>
              <a:cxn ang="0">
                <a:pos x="136" y="506"/>
              </a:cxn>
              <a:cxn ang="0">
                <a:pos x="145" y="614"/>
              </a:cxn>
              <a:cxn ang="0">
                <a:pos x="203" y="598"/>
              </a:cxn>
              <a:cxn ang="0">
                <a:pos x="390" y="723"/>
              </a:cxn>
              <a:cxn ang="0">
                <a:pos x="577" y="598"/>
              </a:cxn>
              <a:cxn ang="0">
                <a:pos x="635" y="614"/>
              </a:cxn>
              <a:cxn ang="0">
                <a:pos x="280" y="599"/>
              </a:cxn>
              <a:cxn ang="0">
                <a:pos x="500" y="555"/>
              </a:cxn>
              <a:cxn ang="0">
                <a:pos x="280" y="599"/>
              </a:cxn>
              <a:cxn ang="0">
                <a:pos x="280" y="599"/>
              </a:cxn>
            </a:cxnLst>
            <a:rect l="0" t="0" r="r" b="b"/>
            <a:pathLst>
              <a:path w="781" h="781">
                <a:moveTo>
                  <a:pt x="421" y="339"/>
                </a:moveTo>
                <a:cubicBezTo>
                  <a:pt x="602" y="178"/>
                  <a:pt x="602" y="178"/>
                  <a:pt x="602" y="178"/>
                </a:cubicBezTo>
                <a:cubicBezTo>
                  <a:pt x="442" y="361"/>
                  <a:pt x="442" y="361"/>
                  <a:pt x="442" y="361"/>
                </a:cubicBezTo>
                <a:cubicBezTo>
                  <a:pt x="447" y="370"/>
                  <a:pt x="450" y="379"/>
                  <a:pt x="450" y="390"/>
                </a:cubicBezTo>
                <a:cubicBezTo>
                  <a:pt x="450" y="423"/>
                  <a:pt x="423" y="450"/>
                  <a:pt x="390" y="450"/>
                </a:cubicBezTo>
                <a:cubicBezTo>
                  <a:pt x="357" y="450"/>
                  <a:pt x="330" y="423"/>
                  <a:pt x="330" y="390"/>
                </a:cubicBezTo>
                <a:cubicBezTo>
                  <a:pt x="330" y="357"/>
                  <a:pt x="357" y="330"/>
                  <a:pt x="390" y="330"/>
                </a:cubicBezTo>
                <a:cubicBezTo>
                  <a:pt x="401" y="330"/>
                  <a:pt x="412" y="334"/>
                  <a:pt x="421" y="339"/>
                </a:cubicBezTo>
                <a:close/>
                <a:moveTo>
                  <a:pt x="781" y="390"/>
                </a:moveTo>
                <a:cubicBezTo>
                  <a:pt x="781" y="605"/>
                  <a:pt x="605" y="781"/>
                  <a:pt x="390" y="781"/>
                </a:cubicBezTo>
                <a:cubicBezTo>
                  <a:pt x="175" y="781"/>
                  <a:pt x="0" y="605"/>
                  <a:pt x="0" y="390"/>
                </a:cubicBezTo>
                <a:cubicBezTo>
                  <a:pt x="0" y="175"/>
                  <a:pt x="175" y="0"/>
                  <a:pt x="390" y="0"/>
                </a:cubicBezTo>
                <a:cubicBezTo>
                  <a:pt x="605" y="0"/>
                  <a:pt x="781" y="175"/>
                  <a:pt x="781" y="390"/>
                </a:cubicBezTo>
                <a:close/>
                <a:moveTo>
                  <a:pt x="695" y="522"/>
                </a:moveTo>
                <a:cubicBezTo>
                  <a:pt x="646" y="503"/>
                  <a:pt x="646" y="503"/>
                  <a:pt x="646" y="503"/>
                </a:cubicBezTo>
                <a:cubicBezTo>
                  <a:pt x="652" y="488"/>
                  <a:pt x="652" y="488"/>
                  <a:pt x="652" y="488"/>
                </a:cubicBezTo>
                <a:cubicBezTo>
                  <a:pt x="701" y="508"/>
                  <a:pt x="701" y="508"/>
                  <a:pt x="701" y="508"/>
                </a:cubicBezTo>
                <a:cubicBezTo>
                  <a:pt x="713" y="476"/>
                  <a:pt x="720" y="442"/>
                  <a:pt x="722" y="405"/>
                </a:cubicBezTo>
                <a:cubicBezTo>
                  <a:pt x="669" y="405"/>
                  <a:pt x="669" y="405"/>
                  <a:pt x="669" y="405"/>
                </a:cubicBezTo>
                <a:cubicBezTo>
                  <a:pt x="669" y="375"/>
                  <a:pt x="669" y="375"/>
                  <a:pt x="669" y="375"/>
                </a:cubicBezTo>
                <a:cubicBezTo>
                  <a:pt x="722" y="375"/>
                  <a:pt x="722" y="375"/>
                  <a:pt x="722" y="375"/>
                </a:cubicBezTo>
                <a:cubicBezTo>
                  <a:pt x="720" y="337"/>
                  <a:pt x="712" y="302"/>
                  <a:pt x="699" y="268"/>
                </a:cubicBezTo>
                <a:cubicBezTo>
                  <a:pt x="651" y="289"/>
                  <a:pt x="651" y="289"/>
                  <a:pt x="651" y="289"/>
                </a:cubicBezTo>
                <a:cubicBezTo>
                  <a:pt x="645" y="275"/>
                  <a:pt x="645" y="275"/>
                  <a:pt x="645" y="275"/>
                </a:cubicBezTo>
                <a:cubicBezTo>
                  <a:pt x="693" y="254"/>
                  <a:pt x="693" y="254"/>
                  <a:pt x="693" y="254"/>
                </a:cubicBezTo>
                <a:cubicBezTo>
                  <a:pt x="659" y="179"/>
                  <a:pt x="598" y="118"/>
                  <a:pt x="522" y="85"/>
                </a:cubicBezTo>
                <a:cubicBezTo>
                  <a:pt x="503" y="134"/>
                  <a:pt x="503" y="134"/>
                  <a:pt x="503" y="134"/>
                </a:cubicBezTo>
                <a:cubicBezTo>
                  <a:pt x="488" y="129"/>
                  <a:pt x="488" y="129"/>
                  <a:pt x="488" y="129"/>
                </a:cubicBezTo>
                <a:cubicBezTo>
                  <a:pt x="508" y="80"/>
                  <a:pt x="508" y="80"/>
                  <a:pt x="508" y="80"/>
                </a:cubicBezTo>
                <a:cubicBezTo>
                  <a:pt x="476" y="67"/>
                  <a:pt x="442" y="60"/>
                  <a:pt x="405" y="58"/>
                </a:cubicBezTo>
                <a:cubicBezTo>
                  <a:pt x="405" y="111"/>
                  <a:pt x="405" y="111"/>
                  <a:pt x="405" y="111"/>
                </a:cubicBezTo>
                <a:cubicBezTo>
                  <a:pt x="375" y="111"/>
                  <a:pt x="375" y="111"/>
                  <a:pt x="375" y="111"/>
                </a:cubicBezTo>
                <a:cubicBezTo>
                  <a:pt x="375" y="58"/>
                  <a:pt x="375" y="58"/>
                  <a:pt x="375" y="58"/>
                </a:cubicBezTo>
                <a:cubicBezTo>
                  <a:pt x="337" y="60"/>
                  <a:pt x="302" y="68"/>
                  <a:pt x="268" y="81"/>
                </a:cubicBezTo>
                <a:cubicBezTo>
                  <a:pt x="289" y="130"/>
                  <a:pt x="289" y="130"/>
                  <a:pt x="289" y="130"/>
                </a:cubicBezTo>
                <a:cubicBezTo>
                  <a:pt x="275" y="136"/>
                  <a:pt x="275" y="136"/>
                  <a:pt x="275" y="136"/>
                </a:cubicBezTo>
                <a:cubicBezTo>
                  <a:pt x="254" y="87"/>
                  <a:pt x="254" y="87"/>
                  <a:pt x="254" y="87"/>
                </a:cubicBezTo>
                <a:cubicBezTo>
                  <a:pt x="222" y="102"/>
                  <a:pt x="192" y="121"/>
                  <a:pt x="166" y="145"/>
                </a:cubicBezTo>
                <a:cubicBezTo>
                  <a:pt x="203" y="182"/>
                  <a:pt x="203" y="182"/>
                  <a:pt x="203" y="182"/>
                </a:cubicBezTo>
                <a:cubicBezTo>
                  <a:pt x="182" y="203"/>
                  <a:pt x="182" y="203"/>
                  <a:pt x="182" y="203"/>
                </a:cubicBezTo>
                <a:cubicBezTo>
                  <a:pt x="145" y="166"/>
                  <a:pt x="145" y="166"/>
                  <a:pt x="145" y="166"/>
                </a:cubicBezTo>
                <a:cubicBezTo>
                  <a:pt x="120" y="193"/>
                  <a:pt x="100" y="224"/>
                  <a:pt x="85" y="258"/>
                </a:cubicBezTo>
                <a:cubicBezTo>
                  <a:pt x="134" y="278"/>
                  <a:pt x="134" y="278"/>
                  <a:pt x="134" y="278"/>
                </a:cubicBezTo>
                <a:cubicBezTo>
                  <a:pt x="129" y="292"/>
                  <a:pt x="129" y="292"/>
                  <a:pt x="129" y="292"/>
                </a:cubicBezTo>
                <a:cubicBezTo>
                  <a:pt x="80" y="272"/>
                  <a:pt x="80" y="272"/>
                  <a:pt x="80" y="272"/>
                </a:cubicBezTo>
                <a:cubicBezTo>
                  <a:pt x="67" y="304"/>
                  <a:pt x="60" y="339"/>
                  <a:pt x="58" y="375"/>
                </a:cubicBezTo>
                <a:cubicBezTo>
                  <a:pt x="111" y="375"/>
                  <a:pt x="111" y="375"/>
                  <a:pt x="111" y="375"/>
                </a:cubicBezTo>
                <a:cubicBezTo>
                  <a:pt x="111" y="405"/>
                  <a:pt x="111" y="405"/>
                  <a:pt x="111" y="405"/>
                </a:cubicBezTo>
                <a:cubicBezTo>
                  <a:pt x="58" y="405"/>
                  <a:pt x="58" y="405"/>
                  <a:pt x="58" y="405"/>
                </a:cubicBezTo>
                <a:cubicBezTo>
                  <a:pt x="60" y="443"/>
                  <a:pt x="68" y="479"/>
                  <a:pt x="81" y="512"/>
                </a:cubicBezTo>
                <a:cubicBezTo>
                  <a:pt x="130" y="492"/>
                  <a:pt x="130" y="492"/>
                  <a:pt x="130" y="492"/>
                </a:cubicBezTo>
                <a:cubicBezTo>
                  <a:pt x="136" y="506"/>
                  <a:pt x="136" y="506"/>
                  <a:pt x="136" y="506"/>
                </a:cubicBezTo>
                <a:cubicBezTo>
                  <a:pt x="87" y="526"/>
                  <a:pt x="87" y="526"/>
                  <a:pt x="87" y="526"/>
                </a:cubicBezTo>
                <a:cubicBezTo>
                  <a:pt x="102" y="558"/>
                  <a:pt x="121" y="588"/>
                  <a:pt x="145" y="614"/>
                </a:cubicBezTo>
                <a:cubicBezTo>
                  <a:pt x="182" y="577"/>
                  <a:pt x="182" y="577"/>
                  <a:pt x="182" y="577"/>
                </a:cubicBezTo>
                <a:cubicBezTo>
                  <a:pt x="203" y="598"/>
                  <a:pt x="203" y="598"/>
                  <a:pt x="203" y="598"/>
                </a:cubicBezTo>
                <a:cubicBezTo>
                  <a:pt x="166" y="635"/>
                  <a:pt x="166" y="635"/>
                  <a:pt x="166" y="635"/>
                </a:cubicBezTo>
                <a:cubicBezTo>
                  <a:pt x="226" y="689"/>
                  <a:pt x="304" y="723"/>
                  <a:pt x="390" y="723"/>
                </a:cubicBezTo>
                <a:cubicBezTo>
                  <a:pt x="476" y="723"/>
                  <a:pt x="555" y="689"/>
                  <a:pt x="614" y="635"/>
                </a:cubicBezTo>
                <a:cubicBezTo>
                  <a:pt x="577" y="598"/>
                  <a:pt x="577" y="598"/>
                  <a:pt x="577" y="598"/>
                </a:cubicBezTo>
                <a:cubicBezTo>
                  <a:pt x="598" y="577"/>
                  <a:pt x="598" y="577"/>
                  <a:pt x="598" y="577"/>
                </a:cubicBezTo>
                <a:cubicBezTo>
                  <a:pt x="635" y="614"/>
                  <a:pt x="635" y="614"/>
                  <a:pt x="635" y="614"/>
                </a:cubicBezTo>
                <a:cubicBezTo>
                  <a:pt x="660" y="587"/>
                  <a:pt x="680" y="556"/>
                  <a:pt x="695" y="522"/>
                </a:cubicBezTo>
                <a:close/>
                <a:moveTo>
                  <a:pt x="280" y="599"/>
                </a:moveTo>
                <a:cubicBezTo>
                  <a:pt x="500" y="599"/>
                  <a:pt x="500" y="599"/>
                  <a:pt x="500" y="599"/>
                </a:cubicBezTo>
                <a:cubicBezTo>
                  <a:pt x="500" y="555"/>
                  <a:pt x="500" y="555"/>
                  <a:pt x="500" y="555"/>
                </a:cubicBezTo>
                <a:cubicBezTo>
                  <a:pt x="280" y="555"/>
                  <a:pt x="280" y="555"/>
                  <a:pt x="280" y="555"/>
                </a:cubicBezTo>
                <a:lnTo>
                  <a:pt x="280" y="599"/>
                </a:lnTo>
                <a:close/>
                <a:moveTo>
                  <a:pt x="280" y="599"/>
                </a:moveTo>
                <a:cubicBezTo>
                  <a:pt x="280" y="599"/>
                  <a:pt x="280" y="599"/>
                  <a:pt x="280" y="599"/>
                </a:cubicBezTo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Минус 47"/>
          <p:cNvSpPr/>
          <p:nvPr/>
        </p:nvSpPr>
        <p:spPr bwMode="auto">
          <a:xfrm>
            <a:off x="3982244" y="6294703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49" name="Номер слайда 1"/>
          <p:cNvSpPr txBox="1">
            <a:spLocks/>
          </p:cNvSpPr>
          <p:nvPr/>
        </p:nvSpPr>
        <p:spPr>
          <a:xfrm>
            <a:off x="6758046" y="64264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23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483673" y="242835"/>
            <a:ext cx="1568047" cy="1043025"/>
            <a:chOff x="285719" y="1500174"/>
            <a:chExt cx="3929092" cy="2928957"/>
          </a:xfrm>
        </p:grpSpPr>
        <p:sp>
          <p:nvSpPr>
            <p:cNvPr id="50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1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52" name="Рисунок 51" descr="images5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3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54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3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3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5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6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7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953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33" grpId="0" animBg="1"/>
      <p:bldP spid="34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7" y="1787332"/>
            <a:ext cx="8057705" cy="4786347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инновационной деятельности в Республике Татарстан посредством: </a:t>
            </a:r>
          </a:p>
          <a:p>
            <a:pPr marL="0" indent="0" algn="just">
              <a:lnSpc>
                <a:spcPct val="120000"/>
              </a:lnSpc>
              <a:buClr>
                <a:srgbClr val="FF0000"/>
              </a:buClr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методического и нормативного правового  обеспечения инновационной деятельности, аккредитации объектов инновационной структуры</a:t>
            </a:r>
          </a:p>
          <a:p>
            <a:pPr marL="0" indent="0" algn="just">
              <a:lnSpc>
                <a:spcPct val="120000"/>
              </a:lnSpc>
              <a:buClr>
                <a:srgbClr val="FF0000"/>
              </a:buClr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аналитических материалов по развитию кадрового потенциала инновационной деятельности</a:t>
            </a:r>
          </a:p>
          <a:p>
            <a:pPr marL="0" indent="0" algn="just">
              <a:lnSpc>
                <a:spcPct val="120000"/>
              </a:lnSpc>
              <a:buClr>
                <a:srgbClr val="FF0000"/>
              </a:buClr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деловой активности работников, предприятий и организаций, Республики Татарстан</a:t>
            </a:r>
          </a:p>
          <a:p>
            <a:pPr marL="0" indent="0" algn="just">
              <a:lnSpc>
                <a:spcPct val="120000"/>
              </a:lnSpc>
              <a:buClr>
                <a:srgbClr val="FF0000"/>
              </a:buClr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оценки уровня инновационной активности и объема инновационной продукции предприятий, организаций, муниципальных районов, городских округов, республики  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развития человеческого капитала в рамках функционального анализа деятельности органов исполнительной власти Республики Татарстан</a:t>
            </a:r>
          </a:p>
          <a:p>
            <a:endParaRPr lang="ru-RU" dirty="0"/>
          </a:p>
        </p:txBody>
      </p:sp>
      <p:sp>
        <p:nvSpPr>
          <p:cNvPr id="13" name=" 3"/>
          <p:cNvSpPr/>
          <p:nvPr/>
        </p:nvSpPr>
        <p:spPr>
          <a:xfrm>
            <a:off x="285720" y="1943048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 3"/>
          <p:cNvSpPr/>
          <p:nvPr/>
        </p:nvSpPr>
        <p:spPr>
          <a:xfrm>
            <a:off x="293471" y="5210226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TextBox 23"/>
          <p:cNvSpPr txBox="1"/>
          <p:nvPr/>
        </p:nvSpPr>
        <p:spPr>
          <a:xfrm>
            <a:off x="1095432" y="52517"/>
            <a:ext cx="783428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89100">
              <a:lnSpc>
                <a:spcPct val="90000"/>
              </a:lnSpc>
              <a:spcBef>
                <a:spcPct val="0"/>
              </a:spcBef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СФЕРЕ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Минус 19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22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24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83673" y="188640"/>
            <a:ext cx="1568047" cy="1097221"/>
            <a:chOff x="285719" y="1500174"/>
            <a:chExt cx="3929092" cy="2928957"/>
          </a:xfrm>
        </p:grpSpPr>
        <p:sp>
          <p:nvSpPr>
            <p:cNvPr id="23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6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8" name="Рисунок 27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4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5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6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7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600201"/>
            <a:ext cx="8143932" cy="482919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оценке уровней инновационной активности и инновационной деятельности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развитию инновационной и инвестиционной инфраструктуры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оценке эффективности инвестиционных проектов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 по формированию государственного заказа на прикладные и научные исследования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 по оценке деловой активности предприятий, муниципальных районов и городских округов</a:t>
            </a:r>
          </a:p>
          <a:p>
            <a:pPr>
              <a:buNone/>
            </a:pPr>
            <a:r>
              <a:rPr lang="ru-RU" sz="2600" dirty="0" smtClean="0"/>
              <a:t> </a:t>
            </a:r>
          </a:p>
          <a:p>
            <a:endParaRPr lang="ru-RU" sz="2800" dirty="0"/>
          </a:p>
        </p:txBody>
      </p:sp>
      <p:sp>
        <p:nvSpPr>
          <p:cNvPr id="13" name=" 3"/>
          <p:cNvSpPr/>
          <p:nvPr/>
        </p:nvSpPr>
        <p:spPr>
          <a:xfrm>
            <a:off x="285720" y="1714488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 3"/>
          <p:cNvSpPr/>
          <p:nvPr/>
        </p:nvSpPr>
        <p:spPr>
          <a:xfrm>
            <a:off x="285720" y="3782369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 3"/>
          <p:cNvSpPr/>
          <p:nvPr/>
        </p:nvSpPr>
        <p:spPr>
          <a:xfrm>
            <a:off x="285720" y="2393149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TextBox 23"/>
          <p:cNvSpPr txBox="1"/>
          <p:nvPr/>
        </p:nvSpPr>
        <p:spPr>
          <a:xfrm>
            <a:off x="1258485" y="192868"/>
            <a:ext cx="692948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89100">
              <a:lnSpc>
                <a:spcPct val="90000"/>
              </a:lnSpc>
              <a:spcBef>
                <a:spcPct val="0"/>
              </a:spcBef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 В ИННОВАЦИОННОЙ СФЕРЕ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 3"/>
          <p:cNvSpPr/>
          <p:nvPr/>
        </p:nvSpPr>
        <p:spPr>
          <a:xfrm>
            <a:off x="285720" y="3071810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 3"/>
          <p:cNvSpPr/>
          <p:nvPr/>
        </p:nvSpPr>
        <p:spPr>
          <a:xfrm>
            <a:off x="285720" y="4450273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Минус 22"/>
          <p:cNvSpPr/>
          <p:nvPr/>
        </p:nvSpPr>
        <p:spPr bwMode="auto">
          <a:xfrm>
            <a:off x="3995936" y="6229886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28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25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83673" y="192868"/>
            <a:ext cx="1640055" cy="1025181"/>
            <a:chOff x="285719" y="1500174"/>
            <a:chExt cx="3929092" cy="2928957"/>
          </a:xfrm>
        </p:grpSpPr>
        <p:sp>
          <p:nvSpPr>
            <p:cNvPr id="33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5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36" name="Рисунок 35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7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8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0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1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8"/>
          <p:cNvSpPr/>
          <p:nvPr/>
        </p:nvSpPr>
        <p:spPr>
          <a:xfrm>
            <a:off x="0" y="1533647"/>
            <a:ext cx="9144000" cy="2974997"/>
          </a:xfrm>
          <a:prstGeom prst="downArrowCallout">
            <a:avLst>
              <a:gd name="adj1" fmla="val 20972"/>
              <a:gd name="adj2" fmla="val 10486"/>
              <a:gd name="adj3" fmla="val 7497"/>
              <a:gd name="adj4" fmla="val 9250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52661" y="1703454"/>
            <a:ext cx="651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интересов производителей, потребителей продукции (товаров, работ, услуг) и государства с поступательным развитием экономики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104" y="4279642"/>
            <a:ext cx="22884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применения регулируемых цен и тарифов в оптимальном соотношении с уровнем заработной платы и других денежных доходов населения</a:t>
            </a:r>
          </a:p>
        </p:txBody>
      </p:sp>
      <p:sp>
        <p:nvSpPr>
          <p:cNvPr id="8" name="Sev01"/>
          <p:cNvSpPr/>
          <p:nvPr/>
        </p:nvSpPr>
        <p:spPr>
          <a:xfrm>
            <a:off x="712332" y="2999858"/>
            <a:ext cx="1209747" cy="120974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8687" y="4279642"/>
            <a:ext cx="2016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единых методологических подходов к формированию цен, тарифов в Республике Татарстан</a:t>
            </a:r>
          </a:p>
        </p:txBody>
      </p:sp>
      <p:sp>
        <p:nvSpPr>
          <p:cNvPr id="10" name="Sev02"/>
          <p:cNvSpPr/>
          <p:nvPr/>
        </p:nvSpPr>
        <p:spPr>
          <a:xfrm>
            <a:off x="2971938" y="2981631"/>
            <a:ext cx="1209747" cy="12097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3620" y="4279643"/>
            <a:ext cx="1999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интересов потребителей продукции (товаров, работ, услуг) от недобросовестного повышения цен</a:t>
            </a:r>
          </a:p>
        </p:txBody>
      </p:sp>
      <p:sp>
        <p:nvSpPr>
          <p:cNvPr id="12" name="Sev03"/>
          <p:cNvSpPr/>
          <p:nvPr/>
        </p:nvSpPr>
        <p:spPr>
          <a:xfrm>
            <a:off x="5008644" y="2981631"/>
            <a:ext cx="1209747" cy="120974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  <a:latin typeface="FontAwesome" pitchFamily="2" charset="0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5629" y="4300181"/>
            <a:ext cx="2250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уровня тарифов для </a:t>
            </a:r>
            <a:r>
              <a:rPr lang="ru-RU" sz="1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потребителей товаров и услуг </a:t>
            </a:r>
            <a:r>
              <a:rPr lang="ru-RU" sz="1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сохранением уровня экономической самодостаточности их поставщиков</a:t>
            </a:r>
          </a:p>
        </p:txBody>
      </p:sp>
      <p:sp>
        <p:nvSpPr>
          <p:cNvPr id="14" name="Sev04"/>
          <p:cNvSpPr/>
          <p:nvPr/>
        </p:nvSpPr>
        <p:spPr>
          <a:xfrm>
            <a:off x="6995969" y="2981631"/>
            <a:ext cx="1209747" cy="1209747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accent4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5" name="Freeform 45"/>
          <p:cNvSpPr>
            <a:spLocks noEditPoints="1"/>
          </p:cNvSpPr>
          <p:nvPr/>
        </p:nvSpPr>
        <p:spPr bwMode="auto">
          <a:xfrm>
            <a:off x="1258485" y="1828451"/>
            <a:ext cx="490466" cy="49046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78"/>
          <p:cNvSpPr>
            <a:spLocks noEditPoints="1"/>
          </p:cNvSpPr>
          <p:nvPr/>
        </p:nvSpPr>
        <p:spPr bwMode="auto">
          <a:xfrm>
            <a:off x="1064845" y="3374655"/>
            <a:ext cx="504720" cy="380138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1386290" y="289261"/>
            <a:ext cx="6329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 </a:t>
            </a:r>
            <a:r>
              <a:rPr lang="ru-RU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ТАРИФНАЯ ПОЛИТИКА</a:t>
            </a:r>
            <a:endParaRPr lang="en-US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9"/>
          <p:cNvSpPr>
            <a:spLocks noEditPoints="1"/>
          </p:cNvSpPr>
          <p:nvPr/>
        </p:nvSpPr>
        <p:spPr bwMode="auto">
          <a:xfrm>
            <a:off x="5333757" y="3266636"/>
            <a:ext cx="559518" cy="567355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128" y="82"/>
              </a:cxn>
              <a:cxn ang="0">
                <a:pos x="148" y="109"/>
              </a:cxn>
              <a:cxn ang="0">
                <a:pos x="146" y="84"/>
              </a:cxn>
              <a:cxn ang="0">
                <a:pos x="100" y="86"/>
              </a:cxn>
              <a:cxn ang="0">
                <a:pos x="130" y="106"/>
              </a:cxn>
              <a:cxn ang="0">
                <a:pos x="155" y="113"/>
              </a:cxn>
              <a:cxn ang="0">
                <a:pos x="192" y="151"/>
              </a:cxn>
              <a:cxn ang="0">
                <a:pos x="192" y="76"/>
              </a:cxn>
              <a:cxn ang="0">
                <a:pos x="130" y="190"/>
              </a:cxn>
              <a:cxn ang="0">
                <a:pos x="130" y="115"/>
              </a:cxn>
              <a:cxn ang="0">
                <a:pos x="130" y="190"/>
              </a:cxn>
              <a:cxn ang="0">
                <a:pos x="114" y="193"/>
              </a:cxn>
              <a:cxn ang="0">
                <a:pos x="66" y="280"/>
              </a:cxn>
              <a:cxn ang="0">
                <a:pos x="69" y="281"/>
              </a:cxn>
              <a:cxn ang="0">
                <a:pos x="191" y="281"/>
              </a:cxn>
              <a:cxn ang="0">
                <a:pos x="194" y="280"/>
              </a:cxn>
              <a:cxn ang="0">
                <a:pos x="146" y="193"/>
              </a:cxn>
              <a:cxn ang="0">
                <a:pos x="177" y="154"/>
              </a:cxn>
              <a:cxn ang="0">
                <a:pos x="203" y="241"/>
              </a:cxn>
              <a:cxn ang="0">
                <a:pos x="254" y="242"/>
              </a:cxn>
              <a:cxn ang="0">
                <a:pos x="256" y="241"/>
              </a:cxn>
              <a:cxn ang="0">
                <a:pos x="208" y="154"/>
              </a:cxn>
              <a:cxn ang="0">
                <a:pos x="84" y="145"/>
              </a:cxn>
              <a:cxn ang="0">
                <a:pos x="102" y="114"/>
              </a:cxn>
              <a:cxn ang="0">
                <a:pos x="27" y="114"/>
              </a:cxn>
              <a:cxn ang="0">
                <a:pos x="98" y="186"/>
              </a:cxn>
              <a:cxn ang="0">
                <a:pos x="80" y="154"/>
              </a:cxn>
              <a:cxn ang="0">
                <a:pos x="0" y="202"/>
              </a:cxn>
              <a:cxn ang="0">
                <a:pos x="0" y="242"/>
              </a:cxn>
              <a:cxn ang="0">
                <a:pos x="57" y="253"/>
              </a:cxn>
              <a:cxn ang="0">
                <a:pos x="98" y="186"/>
              </a:cxn>
              <a:cxn ang="0">
                <a:pos x="98" y="186"/>
              </a:cxn>
            </a:cxnLst>
            <a:rect l="0" t="0" r="r" b="b"/>
            <a:pathLst>
              <a:path w="256" h="292">
                <a:moveTo>
                  <a:pt x="87" y="41"/>
                </a:moveTo>
                <a:cubicBezTo>
                  <a:pt x="87" y="18"/>
                  <a:pt x="106" y="0"/>
                  <a:pt x="128" y="0"/>
                </a:cubicBezTo>
                <a:cubicBezTo>
                  <a:pt x="151" y="0"/>
                  <a:pt x="169" y="18"/>
                  <a:pt x="169" y="41"/>
                </a:cubicBezTo>
                <a:cubicBezTo>
                  <a:pt x="169" y="63"/>
                  <a:pt x="151" y="82"/>
                  <a:pt x="128" y="82"/>
                </a:cubicBezTo>
                <a:cubicBezTo>
                  <a:pt x="106" y="82"/>
                  <a:pt x="87" y="63"/>
                  <a:pt x="87" y="41"/>
                </a:cubicBezTo>
                <a:close/>
                <a:moveTo>
                  <a:pt x="148" y="109"/>
                </a:moveTo>
                <a:cubicBezTo>
                  <a:pt x="148" y="101"/>
                  <a:pt x="151" y="92"/>
                  <a:pt x="156" y="86"/>
                </a:cubicBezTo>
                <a:cubicBezTo>
                  <a:pt x="153" y="85"/>
                  <a:pt x="149" y="84"/>
                  <a:pt x="146" y="84"/>
                </a:cubicBezTo>
                <a:cubicBezTo>
                  <a:pt x="111" y="84"/>
                  <a:pt x="111" y="84"/>
                  <a:pt x="111" y="84"/>
                </a:cubicBezTo>
                <a:cubicBezTo>
                  <a:pt x="107" y="84"/>
                  <a:pt x="104" y="85"/>
                  <a:pt x="100" y="86"/>
                </a:cubicBezTo>
                <a:cubicBezTo>
                  <a:pt x="105" y="93"/>
                  <a:pt x="109" y="102"/>
                  <a:pt x="109" y="111"/>
                </a:cubicBezTo>
                <a:cubicBezTo>
                  <a:pt x="115" y="108"/>
                  <a:pt x="122" y="106"/>
                  <a:pt x="130" y="106"/>
                </a:cubicBezTo>
                <a:cubicBezTo>
                  <a:pt x="136" y="106"/>
                  <a:pt x="142" y="107"/>
                  <a:pt x="148" y="109"/>
                </a:cubicBezTo>
                <a:close/>
                <a:moveTo>
                  <a:pt x="155" y="113"/>
                </a:moveTo>
                <a:cubicBezTo>
                  <a:pt x="167" y="121"/>
                  <a:pt x="175" y="133"/>
                  <a:pt x="176" y="148"/>
                </a:cubicBezTo>
                <a:cubicBezTo>
                  <a:pt x="181" y="150"/>
                  <a:pt x="187" y="151"/>
                  <a:pt x="192" y="151"/>
                </a:cubicBezTo>
                <a:cubicBezTo>
                  <a:pt x="213" y="151"/>
                  <a:pt x="230" y="134"/>
                  <a:pt x="230" y="114"/>
                </a:cubicBezTo>
                <a:cubicBezTo>
                  <a:pt x="230" y="93"/>
                  <a:pt x="213" y="76"/>
                  <a:pt x="192" y="76"/>
                </a:cubicBezTo>
                <a:cubicBezTo>
                  <a:pt x="172" y="76"/>
                  <a:pt x="155" y="93"/>
                  <a:pt x="155" y="113"/>
                </a:cubicBezTo>
                <a:close/>
                <a:moveTo>
                  <a:pt x="130" y="190"/>
                </a:moveTo>
                <a:cubicBezTo>
                  <a:pt x="151" y="190"/>
                  <a:pt x="168" y="173"/>
                  <a:pt x="168" y="152"/>
                </a:cubicBezTo>
                <a:cubicBezTo>
                  <a:pt x="168" y="132"/>
                  <a:pt x="151" y="115"/>
                  <a:pt x="130" y="115"/>
                </a:cubicBezTo>
                <a:cubicBezTo>
                  <a:pt x="109" y="115"/>
                  <a:pt x="92" y="132"/>
                  <a:pt x="92" y="152"/>
                </a:cubicBezTo>
                <a:cubicBezTo>
                  <a:pt x="92" y="173"/>
                  <a:pt x="109" y="190"/>
                  <a:pt x="130" y="190"/>
                </a:cubicBezTo>
                <a:close/>
                <a:moveTo>
                  <a:pt x="146" y="193"/>
                </a:moveTo>
                <a:cubicBezTo>
                  <a:pt x="114" y="193"/>
                  <a:pt x="114" y="193"/>
                  <a:pt x="114" y="193"/>
                </a:cubicBezTo>
                <a:cubicBezTo>
                  <a:pt x="88" y="193"/>
                  <a:pt x="66" y="214"/>
                  <a:pt x="66" y="241"/>
                </a:cubicBezTo>
                <a:cubicBezTo>
                  <a:pt x="66" y="280"/>
                  <a:pt x="66" y="280"/>
                  <a:pt x="66" y="280"/>
                </a:cubicBezTo>
                <a:cubicBezTo>
                  <a:pt x="66" y="280"/>
                  <a:pt x="66" y="280"/>
                  <a:pt x="66" y="280"/>
                </a:cubicBezTo>
                <a:cubicBezTo>
                  <a:pt x="69" y="281"/>
                  <a:pt x="69" y="281"/>
                  <a:pt x="69" y="281"/>
                </a:cubicBezTo>
                <a:cubicBezTo>
                  <a:pt x="94" y="289"/>
                  <a:pt x="116" y="292"/>
                  <a:pt x="134" y="292"/>
                </a:cubicBezTo>
                <a:cubicBezTo>
                  <a:pt x="170" y="292"/>
                  <a:pt x="190" y="282"/>
                  <a:pt x="191" y="281"/>
                </a:cubicBezTo>
                <a:cubicBezTo>
                  <a:pt x="194" y="280"/>
                  <a:pt x="194" y="280"/>
                  <a:pt x="194" y="280"/>
                </a:cubicBezTo>
                <a:cubicBezTo>
                  <a:pt x="194" y="280"/>
                  <a:pt x="194" y="280"/>
                  <a:pt x="194" y="280"/>
                </a:cubicBezTo>
                <a:cubicBezTo>
                  <a:pt x="194" y="241"/>
                  <a:pt x="194" y="241"/>
                  <a:pt x="194" y="241"/>
                </a:cubicBezTo>
                <a:cubicBezTo>
                  <a:pt x="194" y="214"/>
                  <a:pt x="173" y="193"/>
                  <a:pt x="146" y="193"/>
                </a:cubicBezTo>
                <a:close/>
                <a:moveTo>
                  <a:pt x="208" y="154"/>
                </a:moveTo>
                <a:cubicBezTo>
                  <a:pt x="177" y="154"/>
                  <a:pt x="177" y="154"/>
                  <a:pt x="177" y="154"/>
                </a:cubicBezTo>
                <a:cubicBezTo>
                  <a:pt x="176" y="167"/>
                  <a:pt x="171" y="178"/>
                  <a:pt x="162" y="186"/>
                </a:cubicBezTo>
                <a:cubicBezTo>
                  <a:pt x="186" y="193"/>
                  <a:pt x="203" y="215"/>
                  <a:pt x="203" y="241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34" y="252"/>
                  <a:pt x="252" y="243"/>
                  <a:pt x="254" y="242"/>
                </a:cubicBezTo>
                <a:cubicBezTo>
                  <a:pt x="256" y="241"/>
                  <a:pt x="256" y="241"/>
                  <a:pt x="256" y="241"/>
                </a:cubicBezTo>
                <a:cubicBezTo>
                  <a:pt x="256" y="241"/>
                  <a:pt x="256" y="241"/>
                  <a:pt x="256" y="241"/>
                </a:cubicBezTo>
                <a:cubicBezTo>
                  <a:pt x="256" y="202"/>
                  <a:pt x="256" y="202"/>
                  <a:pt x="256" y="202"/>
                </a:cubicBezTo>
                <a:cubicBezTo>
                  <a:pt x="256" y="175"/>
                  <a:pt x="235" y="154"/>
                  <a:pt x="208" y="154"/>
                </a:cubicBezTo>
                <a:close/>
                <a:moveTo>
                  <a:pt x="64" y="151"/>
                </a:moveTo>
                <a:cubicBezTo>
                  <a:pt x="71" y="151"/>
                  <a:pt x="78" y="149"/>
                  <a:pt x="84" y="145"/>
                </a:cubicBezTo>
                <a:cubicBezTo>
                  <a:pt x="86" y="133"/>
                  <a:pt x="92" y="123"/>
                  <a:pt x="102" y="116"/>
                </a:cubicBezTo>
                <a:cubicBezTo>
                  <a:pt x="102" y="115"/>
                  <a:pt x="102" y="114"/>
                  <a:pt x="102" y="114"/>
                </a:cubicBezTo>
                <a:cubicBezTo>
                  <a:pt x="102" y="93"/>
                  <a:pt x="85" y="76"/>
                  <a:pt x="64" y="76"/>
                </a:cubicBezTo>
                <a:cubicBezTo>
                  <a:pt x="43" y="76"/>
                  <a:pt x="27" y="93"/>
                  <a:pt x="27" y="114"/>
                </a:cubicBezTo>
                <a:cubicBezTo>
                  <a:pt x="27" y="134"/>
                  <a:pt x="43" y="151"/>
                  <a:pt x="64" y="151"/>
                </a:cubicBezTo>
                <a:close/>
                <a:moveTo>
                  <a:pt x="98" y="186"/>
                </a:moveTo>
                <a:cubicBezTo>
                  <a:pt x="89" y="178"/>
                  <a:pt x="84" y="167"/>
                  <a:pt x="84" y="154"/>
                </a:cubicBezTo>
                <a:cubicBezTo>
                  <a:pt x="82" y="154"/>
                  <a:pt x="81" y="154"/>
                  <a:pt x="80" y="154"/>
                </a:cubicBezTo>
                <a:cubicBezTo>
                  <a:pt x="48" y="154"/>
                  <a:pt x="48" y="154"/>
                  <a:pt x="48" y="154"/>
                </a:cubicBezTo>
                <a:cubicBezTo>
                  <a:pt x="22" y="154"/>
                  <a:pt x="0" y="175"/>
                  <a:pt x="0" y="20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2"/>
                  <a:pt x="0" y="242"/>
                  <a:pt x="0" y="242"/>
                </a:cubicBezTo>
                <a:cubicBezTo>
                  <a:pt x="3" y="242"/>
                  <a:pt x="3" y="242"/>
                  <a:pt x="3" y="242"/>
                </a:cubicBezTo>
                <a:cubicBezTo>
                  <a:pt x="23" y="249"/>
                  <a:pt x="41" y="252"/>
                  <a:pt x="57" y="253"/>
                </a:cubicBezTo>
                <a:cubicBezTo>
                  <a:pt x="57" y="241"/>
                  <a:pt x="57" y="241"/>
                  <a:pt x="57" y="241"/>
                </a:cubicBezTo>
                <a:cubicBezTo>
                  <a:pt x="57" y="215"/>
                  <a:pt x="74" y="193"/>
                  <a:pt x="98" y="186"/>
                </a:cubicBezTo>
                <a:close/>
                <a:moveTo>
                  <a:pt x="98" y="186"/>
                </a:moveTo>
                <a:cubicBezTo>
                  <a:pt x="98" y="186"/>
                  <a:pt x="98" y="186"/>
                  <a:pt x="98" y="186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Freeform 64"/>
          <p:cNvSpPr>
            <a:spLocks noEditPoints="1"/>
          </p:cNvSpPr>
          <p:nvPr/>
        </p:nvSpPr>
        <p:spPr bwMode="auto">
          <a:xfrm>
            <a:off x="3238962" y="3317752"/>
            <a:ext cx="675696" cy="465122"/>
          </a:xfrm>
          <a:custGeom>
            <a:avLst/>
            <a:gdLst/>
            <a:ahLst/>
            <a:cxnLst>
              <a:cxn ang="0">
                <a:pos x="77" y="51"/>
              </a:cxn>
              <a:cxn ang="0">
                <a:pos x="75" y="55"/>
              </a:cxn>
              <a:cxn ang="0">
                <a:pos x="59" y="63"/>
              </a:cxn>
              <a:cxn ang="0">
                <a:pos x="57" y="64"/>
              </a:cxn>
              <a:cxn ang="0">
                <a:pos x="55" y="63"/>
              </a:cxn>
              <a:cxn ang="0">
                <a:pos x="39" y="55"/>
              </a:cxn>
              <a:cxn ang="0">
                <a:pos x="39" y="55"/>
              </a:cxn>
              <a:cxn ang="0">
                <a:pos x="38" y="55"/>
              </a:cxn>
              <a:cxn ang="0">
                <a:pos x="22" y="63"/>
              </a:cxn>
              <a:cxn ang="0">
                <a:pos x="20" y="64"/>
              </a:cxn>
              <a:cxn ang="0">
                <a:pos x="18" y="63"/>
              </a:cxn>
              <a:cxn ang="0">
                <a:pos x="2" y="55"/>
              </a:cxn>
              <a:cxn ang="0">
                <a:pos x="0" y="51"/>
              </a:cxn>
              <a:cxn ang="0">
                <a:pos x="0" y="37"/>
              </a:cxn>
              <a:cxn ang="0">
                <a:pos x="3" y="32"/>
              </a:cxn>
              <a:cxn ang="0">
                <a:pos x="18" y="26"/>
              </a:cxn>
              <a:cxn ang="0">
                <a:pos x="18" y="11"/>
              </a:cxn>
              <a:cxn ang="0">
                <a:pos x="21" y="7"/>
              </a:cxn>
              <a:cxn ang="0">
                <a:pos x="37" y="0"/>
              </a:cxn>
              <a:cxn ang="0">
                <a:pos x="39" y="0"/>
              </a:cxn>
              <a:cxn ang="0">
                <a:pos x="40" y="0"/>
              </a:cxn>
              <a:cxn ang="0">
                <a:pos x="56" y="7"/>
              </a:cxn>
              <a:cxn ang="0">
                <a:pos x="59" y="11"/>
              </a:cxn>
              <a:cxn ang="0">
                <a:pos x="59" y="26"/>
              </a:cxn>
              <a:cxn ang="0">
                <a:pos x="75" y="32"/>
              </a:cxn>
              <a:cxn ang="0">
                <a:pos x="77" y="37"/>
              </a:cxn>
              <a:cxn ang="0">
                <a:pos x="77" y="51"/>
              </a:cxn>
              <a:cxn ang="0">
                <a:pos x="35" y="36"/>
              </a:cxn>
              <a:cxn ang="0">
                <a:pos x="20" y="30"/>
              </a:cxn>
              <a:cxn ang="0">
                <a:pos x="6" y="36"/>
              </a:cxn>
              <a:cxn ang="0">
                <a:pos x="20" y="42"/>
              </a:cxn>
              <a:cxn ang="0">
                <a:pos x="35" y="36"/>
              </a:cxn>
              <a:cxn ang="0">
                <a:pos x="36" y="51"/>
              </a:cxn>
              <a:cxn ang="0">
                <a:pos x="36" y="40"/>
              </a:cxn>
              <a:cxn ang="0">
                <a:pos x="23" y="46"/>
              </a:cxn>
              <a:cxn ang="0">
                <a:pos x="23" y="58"/>
              </a:cxn>
              <a:cxn ang="0">
                <a:pos x="36" y="51"/>
              </a:cxn>
              <a:cxn ang="0">
                <a:pos x="54" y="11"/>
              </a:cxn>
              <a:cxn ang="0">
                <a:pos x="39" y="5"/>
              </a:cxn>
              <a:cxn ang="0">
                <a:pos x="23" y="11"/>
              </a:cxn>
              <a:cxn ang="0">
                <a:pos x="39" y="18"/>
              </a:cxn>
              <a:cxn ang="0">
                <a:pos x="54" y="11"/>
              </a:cxn>
              <a:cxn ang="0">
                <a:pos x="55" y="26"/>
              </a:cxn>
              <a:cxn ang="0">
                <a:pos x="55" y="16"/>
              </a:cxn>
              <a:cxn ang="0">
                <a:pos x="41" y="22"/>
              </a:cxn>
              <a:cxn ang="0">
                <a:pos x="41" y="32"/>
              </a:cxn>
              <a:cxn ang="0">
                <a:pos x="55" y="26"/>
              </a:cxn>
              <a:cxn ang="0">
                <a:pos x="71" y="36"/>
              </a:cxn>
              <a:cxn ang="0">
                <a:pos x="57" y="30"/>
              </a:cxn>
              <a:cxn ang="0">
                <a:pos x="42" y="36"/>
              </a:cxn>
              <a:cxn ang="0">
                <a:pos x="57" y="42"/>
              </a:cxn>
              <a:cxn ang="0">
                <a:pos x="71" y="36"/>
              </a:cxn>
              <a:cxn ang="0">
                <a:pos x="73" y="51"/>
              </a:cxn>
              <a:cxn ang="0">
                <a:pos x="73" y="40"/>
              </a:cxn>
              <a:cxn ang="0">
                <a:pos x="59" y="46"/>
              </a:cxn>
              <a:cxn ang="0">
                <a:pos x="59" y="58"/>
              </a:cxn>
              <a:cxn ang="0">
                <a:pos x="73" y="51"/>
              </a:cxn>
            </a:cxnLst>
            <a:rect l="0" t="0" r="r" b="b"/>
            <a:pathLst>
              <a:path w="77" h="64">
                <a:moveTo>
                  <a:pt x="77" y="51"/>
                </a:moveTo>
                <a:cubicBezTo>
                  <a:pt x="77" y="53"/>
                  <a:pt x="76" y="55"/>
                  <a:pt x="75" y="55"/>
                </a:cubicBezTo>
                <a:cubicBezTo>
                  <a:pt x="59" y="63"/>
                  <a:pt x="59" y="63"/>
                  <a:pt x="59" y="63"/>
                </a:cubicBezTo>
                <a:cubicBezTo>
                  <a:pt x="58" y="64"/>
                  <a:pt x="58" y="64"/>
                  <a:pt x="57" y="64"/>
                </a:cubicBezTo>
                <a:cubicBezTo>
                  <a:pt x="56" y="64"/>
                  <a:pt x="55" y="64"/>
                  <a:pt x="55" y="63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8" y="55"/>
                  <a:pt x="38" y="55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4"/>
                  <a:pt x="21" y="64"/>
                  <a:pt x="20" y="64"/>
                </a:cubicBezTo>
                <a:cubicBezTo>
                  <a:pt x="20" y="64"/>
                  <a:pt x="19" y="64"/>
                  <a:pt x="18" y="63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3"/>
                  <a:pt x="3" y="3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9" y="8"/>
                  <a:pt x="21" y="7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8" y="0"/>
                  <a:pt x="39" y="0"/>
                </a:cubicBezTo>
                <a:cubicBezTo>
                  <a:pt x="39" y="0"/>
                  <a:pt x="40" y="0"/>
                  <a:pt x="40" y="0"/>
                </a:cubicBezTo>
                <a:cubicBezTo>
                  <a:pt x="56" y="7"/>
                  <a:pt x="56" y="7"/>
                  <a:pt x="56" y="7"/>
                </a:cubicBezTo>
                <a:cubicBezTo>
                  <a:pt x="58" y="8"/>
                  <a:pt x="59" y="10"/>
                  <a:pt x="59" y="11"/>
                </a:cubicBezTo>
                <a:cubicBezTo>
                  <a:pt x="59" y="26"/>
                  <a:pt x="59" y="26"/>
                  <a:pt x="59" y="26"/>
                </a:cubicBezTo>
                <a:cubicBezTo>
                  <a:pt x="75" y="32"/>
                  <a:pt x="75" y="32"/>
                  <a:pt x="75" y="32"/>
                </a:cubicBezTo>
                <a:cubicBezTo>
                  <a:pt x="76" y="33"/>
                  <a:pt x="77" y="35"/>
                  <a:pt x="77" y="37"/>
                </a:cubicBezTo>
                <a:lnTo>
                  <a:pt x="77" y="51"/>
                </a:lnTo>
                <a:close/>
                <a:moveTo>
                  <a:pt x="35" y="36"/>
                </a:moveTo>
                <a:cubicBezTo>
                  <a:pt x="20" y="30"/>
                  <a:pt x="20" y="30"/>
                  <a:pt x="20" y="30"/>
                </a:cubicBezTo>
                <a:cubicBezTo>
                  <a:pt x="6" y="36"/>
                  <a:pt x="6" y="36"/>
                  <a:pt x="6" y="36"/>
                </a:cubicBezTo>
                <a:cubicBezTo>
                  <a:pt x="20" y="42"/>
                  <a:pt x="20" y="42"/>
                  <a:pt x="20" y="42"/>
                </a:cubicBezTo>
                <a:lnTo>
                  <a:pt x="35" y="36"/>
                </a:lnTo>
                <a:close/>
                <a:moveTo>
                  <a:pt x="36" y="51"/>
                </a:moveTo>
                <a:cubicBezTo>
                  <a:pt x="36" y="40"/>
                  <a:pt x="36" y="40"/>
                  <a:pt x="36" y="40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58"/>
                  <a:pt x="23" y="58"/>
                  <a:pt x="23" y="58"/>
                </a:cubicBezTo>
                <a:lnTo>
                  <a:pt x="36" y="51"/>
                </a:lnTo>
                <a:close/>
                <a:moveTo>
                  <a:pt x="54" y="11"/>
                </a:moveTo>
                <a:cubicBezTo>
                  <a:pt x="39" y="5"/>
                  <a:pt x="39" y="5"/>
                  <a:pt x="39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9" y="18"/>
                  <a:pt x="39" y="18"/>
                  <a:pt x="39" y="18"/>
                </a:cubicBezTo>
                <a:lnTo>
                  <a:pt x="54" y="11"/>
                </a:lnTo>
                <a:close/>
                <a:moveTo>
                  <a:pt x="55" y="26"/>
                </a:moveTo>
                <a:cubicBezTo>
                  <a:pt x="55" y="16"/>
                  <a:pt x="55" y="16"/>
                  <a:pt x="55" y="16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32"/>
                  <a:pt x="41" y="32"/>
                  <a:pt x="41" y="32"/>
                </a:cubicBezTo>
                <a:lnTo>
                  <a:pt x="55" y="26"/>
                </a:lnTo>
                <a:close/>
                <a:moveTo>
                  <a:pt x="71" y="36"/>
                </a:moveTo>
                <a:cubicBezTo>
                  <a:pt x="57" y="30"/>
                  <a:pt x="57" y="30"/>
                  <a:pt x="57" y="30"/>
                </a:cubicBezTo>
                <a:cubicBezTo>
                  <a:pt x="42" y="36"/>
                  <a:pt x="42" y="36"/>
                  <a:pt x="42" y="36"/>
                </a:cubicBezTo>
                <a:cubicBezTo>
                  <a:pt x="57" y="42"/>
                  <a:pt x="57" y="42"/>
                  <a:pt x="57" y="42"/>
                </a:cubicBezTo>
                <a:lnTo>
                  <a:pt x="71" y="36"/>
                </a:lnTo>
                <a:close/>
                <a:moveTo>
                  <a:pt x="73" y="51"/>
                </a:moveTo>
                <a:cubicBezTo>
                  <a:pt x="73" y="40"/>
                  <a:pt x="73" y="40"/>
                  <a:pt x="73" y="40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58"/>
                  <a:pt x="59" y="58"/>
                  <a:pt x="59" y="58"/>
                </a:cubicBezTo>
                <a:lnTo>
                  <a:pt x="73" y="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Freeform 131"/>
          <p:cNvSpPr>
            <a:spLocks/>
          </p:cNvSpPr>
          <p:nvPr/>
        </p:nvSpPr>
        <p:spPr bwMode="auto">
          <a:xfrm>
            <a:off x="7308304" y="3395644"/>
            <a:ext cx="516206" cy="418173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Минус 29"/>
          <p:cNvSpPr/>
          <p:nvPr/>
        </p:nvSpPr>
        <p:spPr bwMode="auto">
          <a:xfrm>
            <a:off x="3995936" y="6247837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31" name="Номер слайда 1"/>
          <p:cNvSpPr txBox="1">
            <a:spLocks/>
          </p:cNvSpPr>
          <p:nvPr/>
        </p:nvSpPr>
        <p:spPr>
          <a:xfrm>
            <a:off x="6757710" y="63796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26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483673" y="289261"/>
            <a:ext cx="1640055" cy="928788"/>
            <a:chOff x="285719" y="1500174"/>
            <a:chExt cx="3929092" cy="2928957"/>
          </a:xfrm>
        </p:grpSpPr>
        <p:sp>
          <p:nvSpPr>
            <p:cNvPr id="33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4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35" name="Рисунок 34" descr="images5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7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3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3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8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0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1697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928661" y="1714488"/>
            <a:ext cx="7843391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just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формированию нормативной базы по созданию комплексной системы тарифного регулирования 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экспертизы экономической обоснованности цен и тарифов с выработкой рекомендаций по снижению затрат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Проведение аудита производственно-хозяйственной деятельности предприятий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моделей оценки влияния тарифной политики на  экономику предприятий</a:t>
            </a:r>
          </a:p>
          <a:p>
            <a:pPr algn="just"/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4" name=" 3"/>
          <p:cNvSpPr/>
          <p:nvPr/>
        </p:nvSpPr>
        <p:spPr>
          <a:xfrm>
            <a:off x="428596" y="2857496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 3"/>
          <p:cNvSpPr/>
          <p:nvPr/>
        </p:nvSpPr>
        <p:spPr>
          <a:xfrm>
            <a:off x="428596" y="2143116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 3"/>
          <p:cNvSpPr/>
          <p:nvPr/>
        </p:nvSpPr>
        <p:spPr>
          <a:xfrm>
            <a:off x="428596" y="3643314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 3"/>
          <p:cNvSpPr/>
          <p:nvPr/>
        </p:nvSpPr>
        <p:spPr>
          <a:xfrm>
            <a:off x="428596" y="4357694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TextBox 27"/>
          <p:cNvSpPr txBox="1"/>
          <p:nvPr/>
        </p:nvSpPr>
        <p:spPr>
          <a:xfrm>
            <a:off x="1202480" y="144828"/>
            <a:ext cx="7000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 В СФЕРЕ ТАРИФНОЙ ПОЛИТИКИ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Минус 31"/>
          <p:cNvSpPr/>
          <p:nvPr/>
        </p:nvSpPr>
        <p:spPr bwMode="auto">
          <a:xfrm>
            <a:off x="3995936" y="6260882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33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27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54227" y="260648"/>
            <a:ext cx="1697493" cy="953774"/>
            <a:chOff x="285719" y="1500174"/>
            <a:chExt cx="3929092" cy="2928957"/>
          </a:xfrm>
        </p:grpSpPr>
        <p:sp>
          <p:nvSpPr>
            <p:cNvPr id="31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4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35" name="Рисунок 34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7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8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0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933186" y="1107265"/>
            <a:ext cx="774326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факторного анализа оценки влияния ресурсоемкости на экономику предприятия (отрасли)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влияния изменения добавленной стоимости на величину валового территориального продукта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влияния 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экономику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повышения тарифов на энергоресурсы 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 производственно-хозяйственной деятельности предприятий</a:t>
            </a:r>
          </a:p>
        </p:txBody>
      </p:sp>
      <p:sp>
        <p:nvSpPr>
          <p:cNvPr id="4" name=" 3"/>
          <p:cNvSpPr/>
          <p:nvPr/>
        </p:nvSpPr>
        <p:spPr>
          <a:xfrm>
            <a:off x="428596" y="2819415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 3"/>
          <p:cNvSpPr/>
          <p:nvPr/>
        </p:nvSpPr>
        <p:spPr>
          <a:xfrm>
            <a:off x="428596" y="2154731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 3"/>
          <p:cNvSpPr/>
          <p:nvPr/>
        </p:nvSpPr>
        <p:spPr>
          <a:xfrm>
            <a:off x="416571" y="3643314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 3"/>
          <p:cNvSpPr/>
          <p:nvPr/>
        </p:nvSpPr>
        <p:spPr>
          <a:xfrm>
            <a:off x="460565" y="4419728"/>
            <a:ext cx="428628" cy="285752"/>
          </a:xfrm>
          <a:custGeom>
            <a:avLst/>
            <a:gdLst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30303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352360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171832 w 3925861"/>
              <a:gd name="connsiteY4" fmla="*/ 2046378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502452 h 3502452"/>
              <a:gd name="connsiteX1" fmla="*/ 3171118 w 3925861"/>
              <a:gd name="connsiteY1" fmla="*/ 437807 h 3502452"/>
              <a:gd name="connsiteX2" fmla="*/ 3121789 w 3925861"/>
              <a:gd name="connsiteY2" fmla="*/ 0 h 3502452"/>
              <a:gd name="connsiteX3" fmla="*/ 3925861 w 3925861"/>
              <a:gd name="connsiteY3" fmla="*/ 848066 h 3502452"/>
              <a:gd name="connsiteX4" fmla="*/ 3207328 w 3925861"/>
              <a:gd name="connsiteY4" fmla="*/ 2091002 h 3502452"/>
              <a:gd name="connsiteX5" fmla="*/ 3194511 w 3925861"/>
              <a:gd name="connsiteY5" fmla="*/ 1608571 h 3502452"/>
              <a:gd name="connsiteX6" fmla="*/ 0 w 3925861"/>
              <a:gd name="connsiteY6" fmla="*/ 3502452 h 3502452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707963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190394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1898810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293880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38488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207328 w 3925861"/>
              <a:gd name="connsiteY4" fmla="*/ 2020258 h 3601844"/>
              <a:gd name="connsiteX5" fmla="*/ 3194511 w 3925861"/>
              <a:gd name="connsiteY5" fmla="*/ 1658429 h 3601844"/>
              <a:gd name="connsiteX6" fmla="*/ 0 w 3925861"/>
              <a:gd name="connsiteY6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2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020258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  <a:gd name="connsiteX0" fmla="*/ 0 w 3925861"/>
              <a:gd name="connsiteY0" fmla="*/ 3601844 h 3601844"/>
              <a:gd name="connsiteX1" fmla="*/ 3171118 w 3925861"/>
              <a:gd name="connsiteY1" fmla="*/ 537199 h 3601844"/>
              <a:gd name="connsiteX2" fmla="*/ 3157285 w 3925861"/>
              <a:gd name="connsiteY2" fmla="*/ 0 h 3601844"/>
              <a:gd name="connsiteX3" fmla="*/ 3925861 w 3925861"/>
              <a:gd name="connsiteY3" fmla="*/ 947458 h 3601844"/>
              <a:gd name="connsiteX4" fmla="*/ 3921663 w 3925861"/>
              <a:gd name="connsiteY4" fmla="*/ 942868 h 3601844"/>
              <a:gd name="connsiteX5" fmla="*/ 3207328 w 3925861"/>
              <a:gd name="connsiteY5" fmla="*/ 2263277 h 3601844"/>
              <a:gd name="connsiteX6" fmla="*/ 3194511 w 3925861"/>
              <a:gd name="connsiteY6" fmla="*/ 1658429 h 3601844"/>
              <a:gd name="connsiteX7" fmla="*/ 0 w 3925861"/>
              <a:gd name="connsiteY7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5861" h="3601844">
                <a:moveTo>
                  <a:pt x="0" y="3601844"/>
                </a:moveTo>
                <a:cubicBezTo>
                  <a:pt x="436207" y="2045199"/>
                  <a:pt x="1493246" y="1023650"/>
                  <a:pt x="3171118" y="537199"/>
                </a:cubicBezTo>
                <a:lnTo>
                  <a:pt x="3157285" y="0"/>
                </a:lnTo>
                <a:lnTo>
                  <a:pt x="3925861" y="947458"/>
                </a:lnTo>
                <a:cubicBezTo>
                  <a:pt x="3924461" y="945928"/>
                  <a:pt x="3692446" y="915028"/>
                  <a:pt x="3921663" y="942868"/>
                </a:cubicBezTo>
                <a:lnTo>
                  <a:pt x="3207328" y="2263277"/>
                </a:lnTo>
                <a:cubicBezTo>
                  <a:pt x="3190885" y="2117341"/>
                  <a:pt x="3210954" y="1804365"/>
                  <a:pt x="3194511" y="1658429"/>
                </a:cubicBezTo>
                <a:cubicBezTo>
                  <a:pt x="1646800" y="1853010"/>
                  <a:pt x="654310" y="2533837"/>
                  <a:pt x="0" y="3601844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TextBox 28"/>
          <p:cNvSpPr txBox="1"/>
          <p:nvPr/>
        </p:nvSpPr>
        <p:spPr>
          <a:xfrm>
            <a:off x="1162991" y="165466"/>
            <a:ext cx="7143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 В СФЕРЕ ТАРИФНОЙ ПОЛИТИКИ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Минус 33"/>
          <p:cNvSpPr/>
          <p:nvPr/>
        </p:nvSpPr>
        <p:spPr bwMode="auto">
          <a:xfrm>
            <a:off x="3923928" y="622932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35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28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23529" y="260648"/>
            <a:ext cx="1728191" cy="1152128"/>
            <a:chOff x="285719" y="1500174"/>
            <a:chExt cx="3929092" cy="2928957"/>
          </a:xfrm>
        </p:grpSpPr>
        <p:sp>
          <p:nvSpPr>
            <p:cNvPr id="26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8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33" name="Рисунок 32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7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8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0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35696" y="218291"/>
            <a:ext cx="7128792" cy="647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НАУЧНО-КООРДИНАЦИОННЫЙ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 ЦЭСИ РТ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48"/>
          <p:cNvSpPr/>
          <p:nvPr/>
        </p:nvSpPr>
        <p:spPr>
          <a:xfrm>
            <a:off x="171632" y="3317849"/>
            <a:ext cx="8720848" cy="2542806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485258"/>
            <a:ext cx="7272808" cy="101566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1031626"/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остоянно действующи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совещательный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координирующий орган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бюджетного учреждения «Центр экономических и социальных исследований Республики Татарстан при Кабинете Министров Республики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Татарстан», созданный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приоритетных направлений деятельности, разработки предложений по совершенствованию управления социально-экономическими процессами в Республике Татарстан, созданию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нормативной правовой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методической документации, обеспечивающей необходимую основу осуществляемых мероприятий, и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призванный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системно-целевой подход в реализации основных положений деятельности ГБУ «ЦЭСИ РТ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1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51"/>
          <p:cNvSpPr/>
          <p:nvPr/>
        </p:nvSpPr>
        <p:spPr>
          <a:xfrm>
            <a:off x="1835696" y="1069303"/>
            <a:ext cx="7128792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031626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научно-координационный совет ГБУ «ЦЭСИ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РТ»?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9"/>
          <p:cNvGrpSpPr/>
          <p:nvPr/>
        </p:nvGrpSpPr>
        <p:grpSpPr>
          <a:xfrm>
            <a:off x="5974609" y="3893549"/>
            <a:ext cx="2459319" cy="284342"/>
            <a:chOff x="3386384" y="2777830"/>
            <a:chExt cx="2459319" cy="284342"/>
          </a:xfrm>
        </p:grpSpPr>
        <p:sp>
          <p:nvSpPr>
            <p:cNvPr id="9" name="Rectangle 162"/>
            <p:cNvSpPr/>
            <p:nvPr/>
          </p:nvSpPr>
          <p:spPr>
            <a:xfrm>
              <a:off x="3386384" y="2777830"/>
              <a:ext cx="282129" cy="15388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defTabSz="1031626"/>
              <a:r>
                <a:rPr lang="ru-RU" sz="1000" b="1" dirty="0">
                  <a:solidFill>
                    <a:srgbClr val="FFFFFF"/>
                  </a:solidFill>
                  <a:latin typeface="Arial"/>
                </a:rPr>
                <a:t>2018</a:t>
              </a:r>
              <a:endParaRPr lang="en-US" sz="1000" b="1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0" name="Group 104"/>
            <p:cNvGrpSpPr/>
            <p:nvPr/>
          </p:nvGrpSpPr>
          <p:grpSpPr>
            <a:xfrm flipV="1">
              <a:off x="3386386" y="2938360"/>
              <a:ext cx="2459317" cy="123812"/>
              <a:chOff x="5286904" y="1650039"/>
              <a:chExt cx="3087157" cy="247624"/>
            </a:xfrm>
          </p:grpSpPr>
          <p:sp>
            <p:nvSpPr>
              <p:cNvPr id="12" name="Rounded Rectangle 174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 defTabSz="1031626"/>
                <a:endParaRPr lang="en-US" dirty="0">
                  <a:solidFill>
                    <a:prstClr val="black">
                      <a:lumMod val="90000"/>
                      <a:lumOff val="10000"/>
                    </a:prstClr>
                  </a:solidFill>
                  <a:latin typeface="FontAwesome" pitchFamily="2" charset="0"/>
                </a:endParaRPr>
              </a:p>
            </p:txBody>
          </p:sp>
          <p:sp>
            <p:nvSpPr>
              <p:cNvPr id="13" name="Rounded Rectangle 175"/>
              <p:cNvSpPr/>
              <p:nvPr/>
            </p:nvSpPr>
            <p:spPr>
              <a:xfrm>
                <a:off x="5286983" y="1650039"/>
                <a:ext cx="3011930" cy="24762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pPr defTabSz="1031626"/>
                <a:endParaRPr lang="en-US" sz="1200" dirty="0">
                  <a:solidFill>
                    <a:prstClr val="black">
                      <a:lumMod val="90000"/>
                      <a:lumOff val="10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11" name="Rectangle 173"/>
            <p:cNvSpPr/>
            <p:nvPr/>
          </p:nvSpPr>
          <p:spPr>
            <a:xfrm>
              <a:off x="5695750" y="2777830"/>
              <a:ext cx="141064" cy="15388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 defTabSz="1031626"/>
              <a:r>
                <a:rPr lang="ru-RU" sz="1000" b="1" dirty="0">
                  <a:solidFill>
                    <a:srgbClr val="FFFFFF"/>
                  </a:solidFill>
                  <a:latin typeface="Arial"/>
                </a:rPr>
                <a:t>11</a:t>
              </a:r>
              <a:endParaRPr lang="en-US" sz="10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4" name="Group 80"/>
          <p:cNvGrpSpPr/>
          <p:nvPr/>
        </p:nvGrpSpPr>
        <p:grpSpPr>
          <a:xfrm>
            <a:off x="5974608" y="4250773"/>
            <a:ext cx="2459320" cy="307702"/>
            <a:chOff x="3386384" y="3135054"/>
            <a:chExt cx="2459320" cy="307702"/>
          </a:xfrm>
        </p:grpSpPr>
        <p:sp>
          <p:nvSpPr>
            <p:cNvPr id="15" name="Rectangle 179"/>
            <p:cNvSpPr/>
            <p:nvPr/>
          </p:nvSpPr>
          <p:spPr>
            <a:xfrm>
              <a:off x="3386384" y="3135054"/>
              <a:ext cx="282129" cy="15388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defTabSz="1031626"/>
              <a:r>
                <a:rPr lang="ru-RU" sz="1000" b="1" dirty="0">
                  <a:solidFill>
                    <a:srgbClr val="FFFFFF"/>
                  </a:solidFill>
                  <a:latin typeface="Arial"/>
                </a:rPr>
                <a:t>2017</a:t>
              </a:r>
              <a:endParaRPr lang="en-US" sz="1000" b="1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6" name="Group 103"/>
            <p:cNvGrpSpPr/>
            <p:nvPr/>
          </p:nvGrpSpPr>
          <p:grpSpPr>
            <a:xfrm flipV="1">
              <a:off x="3386384" y="3314519"/>
              <a:ext cx="2459320" cy="128237"/>
              <a:chOff x="5286904" y="2096741"/>
              <a:chExt cx="3087157" cy="256475"/>
            </a:xfrm>
          </p:grpSpPr>
          <p:sp>
            <p:nvSpPr>
              <p:cNvPr id="18" name="Rounded Rectangle 182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 defTabSz="1031626"/>
                <a:endParaRPr lang="en-US" dirty="0">
                  <a:solidFill>
                    <a:prstClr val="black">
                      <a:lumMod val="90000"/>
                      <a:lumOff val="10000"/>
                    </a:prstClr>
                  </a:solidFill>
                  <a:latin typeface="FontAwesome" pitchFamily="2" charset="0"/>
                </a:endParaRPr>
              </a:p>
            </p:txBody>
          </p:sp>
          <p:sp>
            <p:nvSpPr>
              <p:cNvPr id="19" name="Rounded Rectangle 183"/>
              <p:cNvSpPr/>
              <p:nvPr/>
            </p:nvSpPr>
            <p:spPr>
              <a:xfrm>
                <a:off x="5286912" y="2096741"/>
                <a:ext cx="3075990" cy="25647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pPr defTabSz="1031626"/>
                <a:endParaRPr lang="en-US" sz="1200" dirty="0">
                  <a:solidFill>
                    <a:prstClr val="black">
                      <a:lumMod val="90000"/>
                      <a:lumOff val="10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17" name="Rectangle 181"/>
            <p:cNvSpPr/>
            <p:nvPr/>
          </p:nvSpPr>
          <p:spPr>
            <a:xfrm>
              <a:off x="5695750" y="3160633"/>
              <a:ext cx="141064" cy="15388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 defTabSz="1031626"/>
              <a:r>
                <a:rPr lang="ru-RU" sz="1000" b="1" dirty="0">
                  <a:solidFill>
                    <a:srgbClr val="FFFFFF"/>
                  </a:solidFill>
                  <a:latin typeface="Arial"/>
                </a:rPr>
                <a:t>12</a:t>
              </a:r>
              <a:endParaRPr lang="en-US" sz="10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0" name="Group 81"/>
          <p:cNvGrpSpPr/>
          <p:nvPr/>
        </p:nvGrpSpPr>
        <p:grpSpPr>
          <a:xfrm>
            <a:off x="5974608" y="4607998"/>
            <a:ext cx="2459320" cy="283027"/>
            <a:chOff x="3386384" y="3492278"/>
            <a:chExt cx="2459320" cy="283027"/>
          </a:xfrm>
        </p:grpSpPr>
        <p:sp>
          <p:nvSpPr>
            <p:cNvPr id="21" name="Rectangle 251"/>
            <p:cNvSpPr/>
            <p:nvPr/>
          </p:nvSpPr>
          <p:spPr>
            <a:xfrm>
              <a:off x="3386384" y="3492278"/>
              <a:ext cx="282129" cy="15388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defTabSz="1031626"/>
              <a:r>
                <a:rPr lang="ru-RU" sz="1000" b="1" dirty="0">
                  <a:solidFill>
                    <a:srgbClr val="FFFFFF"/>
                  </a:solidFill>
                  <a:latin typeface="Arial"/>
                </a:rPr>
                <a:t>2016</a:t>
              </a:r>
              <a:endParaRPr lang="en-US" sz="1000" b="1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22" name="Group 102"/>
            <p:cNvGrpSpPr/>
            <p:nvPr/>
          </p:nvGrpSpPr>
          <p:grpSpPr>
            <a:xfrm flipV="1">
              <a:off x="3386384" y="3660091"/>
              <a:ext cx="2459320" cy="115214"/>
              <a:chOff x="5286904" y="2613521"/>
              <a:chExt cx="3087157" cy="230430"/>
            </a:xfrm>
          </p:grpSpPr>
          <p:sp>
            <p:nvSpPr>
              <p:cNvPr id="24" name="Rounded Rectangle 254"/>
              <p:cNvSpPr/>
              <p:nvPr/>
            </p:nvSpPr>
            <p:spPr>
              <a:xfrm rot="10800000">
                <a:off x="5286904" y="2613521"/>
                <a:ext cx="3087157" cy="230430"/>
              </a:xfrm>
              <a:prstGeom prst="round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 defTabSz="1031626"/>
                <a:endParaRPr lang="en-US" dirty="0">
                  <a:solidFill>
                    <a:prstClr val="black">
                      <a:lumMod val="90000"/>
                      <a:lumOff val="10000"/>
                    </a:prstClr>
                  </a:solidFill>
                  <a:latin typeface="FontAwesome" pitchFamily="2" charset="0"/>
                </a:endParaRPr>
              </a:p>
            </p:txBody>
          </p:sp>
          <p:sp>
            <p:nvSpPr>
              <p:cNvPr id="25" name="Rounded Rectangle 255"/>
              <p:cNvSpPr/>
              <p:nvPr/>
            </p:nvSpPr>
            <p:spPr>
              <a:xfrm flipV="1">
                <a:off x="5286912" y="2613521"/>
                <a:ext cx="3012000" cy="23028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pPr defTabSz="1031626"/>
                <a:endParaRPr lang="en-US" sz="1200" dirty="0">
                  <a:solidFill>
                    <a:prstClr val="black">
                      <a:lumMod val="90000"/>
                      <a:lumOff val="10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23" name="Rectangle 253"/>
            <p:cNvSpPr/>
            <p:nvPr/>
          </p:nvSpPr>
          <p:spPr>
            <a:xfrm>
              <a:off x="5695750" y="3506275"/>
              <a:ext cx="141064" cy="15388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 defTabSz="1031626"/>
              <a:r>
                <a:rPr lang="ru-RU" sz="1000" b="1" dirty="0">
                  <a:solidFill>
                    <a:srgbClr val="FFFFFF"/>
                  </a:solidFill>
                  <a:latin typeface="Arial"/>
                </a:rPr>
                <a:t>11</a:t>
              </a:r>
              <a:endParaRPr lang="en-US" sz="10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6" name="Group 83"/>
          <p:cNvGrpSpPr/>
          <p:nvPr/>
        </p:nvGrpSpPr>
        <p:grpSpPr>
          <a:xfrm>
            <a:off x="5974608" y="4965222"/>
            <a:ext cx="2459320" cy="271516"/>
            <a:chOff x="3386384" y="3849503"/>
            <a:chExt cx="2459320" cy="271516"/>
          </a:xfrm>
        </p:grpSpPr>
        <p:sp>
          <p:nvSpPr>
            <p:cNvPr id="27" name="Rectangle 257"/>
            <p:cNvSpPr/>
            <p:nvPr/>
          </p:nvSpPr>
          <p:spPr>
            <a:xfrm>
              <a:off x="3386384" y="3849503"/>
              <a:ext cx="282129" cy="15388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defTabSz="1031626"/>
              <a:r>
                <a:rPr lang="ru-RU" sz="1000" b="1" dirty="0">
                  <a:solidFill>
                    <a:srgbClr val="FFFFFF"/>
                  </a:solidFill>
                  <a:latin typeface="Arial"/>
                </a:rPr>
                <a:t>2015</a:t>
              </a:r>
              <a:endParaRPr lang="en-US" sz="1000" b="1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28" name="Group 102"/>
            <p:cNvGrpSpPr/>
            <p:nvPr/>
          </p:nvGrpSpPr>
          <p:grpSpPr>
            <a:xfrm flipV="1">
              <a:off x="3386384" y="4005804"/>
              <a:ext cx="2459320" cy="115215"/>
              <a:chOff x="5286904" y="2613366"/>
              <a:chExt cx="3087157" cy="230431"/>
            </a:xfrm>
          </p:grpSpPr>
          <p:sp>
            <p:nvSpPr>
              <p:cNvPr id="30" name="Rounded Rectangle 260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 defTabSz="1031626"/>
                <a:endParaRPr lang="en-US" dirty="0">
                  <a:solidFill>
                    <a:prstClr val="black">
                      <a:lumMod val="90000"/>
                      <a:lumOff val="10000"/>
                    </a:prstClr>
                  </a:solidFill>
                  <a:latin typeface="FontAwesome" pitchFamily="2" charset="0"/>
                </a:endParaRPr>
              </a:p>
            </p:txBody>
          </p:sp>
          <p:sp>
            <p:nvSpPr>
              <p:cNvPr id="31" name="Rounded Rectangle 261"/>
              <p:cNvSpPr/>
              <p:nvPr/>
            </p:nvSpPr>
            <p:spPr>
              <a:xfrm>
                <a:off x="5286912" y="2613366"/>
                <a:ext cx="3087149" cy="23043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pPr defTabSz="1031626"/>
                <a:endParaRPr lang="en-US" sz="1200" dirty="0">
                  <a:solidFill>
                    <a:prstClr val="black">
                      <a:lumMod val="90000"/>
                      <a:lumOff val="10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29" name="Rectangle 259"/>
            <p:cNvSpPr/>
            <p:nvPr/>
          </p:nvSpPr>
          <p:spPr>
            <a:xfrm>
              <a:off x="5695750" y="3851917"/>
              <a:ext cx="141064" cy="15388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 defTabSz="1031626"/>
              <a:r>
                <a:rPr lang="ru-RU" sz="1000" b="1" dirty="0">
                  <a:solidFill>
                    <a:srgbClr val="FFFFFF"/>
                  </a:solidFill>
                  <a:latin typeface="Arial"/>
                </a:rPr>
                <a:t>12</a:t>
              </a:r>
              <a:endParaRPr lang="en-US" sz="10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2" name="Text Placeholder 3"/>
          <p:cNvSpPr txBox="1">
            <a:spLocks/>
          </p:cNvSpPr>
          <p:nvPr/>
        </p:nvSpPr>
        <p:spPr>
          <a:xfrm>
            <a:off x="3355562" y="3929634"/>
            <a:ext cx="530594" cy="18466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1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>
            <a:off x="3355562" y="4112729"/>
            <a:ext cx="2332297" cy="15388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основной темы </a:t>
            </a:r>
            <a:endParaRPr lang="en-US" sz="1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Placeholder 3"/>
          <p:cNvSpPr txBox="1">
            <a:spLocks/>
          </p:cNvSpPr>
          <p:nvPr/>
        </p:nvSpPr>
        <p:spPr>
          <a:xfrm>
            <a:off x="3355562" y="4406157"/>
            <a:ext cx="530594" cy="18466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2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3355562" y="4589252"/>
            <a:ext cx="2332297" cy="15388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Новости экономики</a:t>
            </a:r>
            <a:endParaRPr lang="en-US" sz="1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3355562" y="4896631"/>
            <a:ext cx="530594" cy="184666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3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3355562" y="5079726"/>
            <a:ext cx="2332297" cy="15388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в законодательстве</a:t>
            </a:r>
            <a:endParaRPr lang="en-US" sz="1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Pentagon 289"/>
          <p:cNvSpPr/>
          <p:nvPr/>
        </p:nvSpPr>
        <p:spPr>
          <a:xfrm>
            <a:off x="171632" y="2694959"/>
            <a:ext cx="5056381" cy="1198590"/>
          </a:xfrm>
          <a:prstGeom prst="homePlate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9" name="Text Placeholder 3"/>
          <p:cNvSpPr txBox="1">
            <a:spLocks/>
          </p:cNvSpPr>
          <p:nvPr/>
        </p:nvSpPr>
        <p:spPr>
          <a:xfrm>
            <a:off x="3396626" y="3541868"/>
            <a:ext cx="1978747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заседаний</a:t>
            </a:r>
            <a:endParaRPr lang="en-US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162"/>
          <p:cNvSpPr/>
          <p:nvPr/>
        </p:nvSpPr>
        <p:spPr>
          <a:xfrm>
            <a:off x="5922420" y="3570196"/>
            <a:ext cx="1855380" cy="21544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defTabSz="1031626"/>
            <a:r>
              <a:rPr lang="ru-RU"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заседаний </a:t>
            </a:r>
            <a:endParaRPr lang="en-US" sz="1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1" y="2990810"/>
            <a:ext cx="2970614" cy="2613920"/>
          </a:xfrm>
          <a:prstGeom prst="rect">
            <a:avLst/>
          </a:prstGeom>
        </p:spPr>
      </p:pic>
      <p:sp>
        <p:nvSpPr>
          <p:cNvPr id="51" name="Минус 50"/>
          <p:cNvSpPr/>
          <p:nvPr/>
        </p:nvSpPr>
        <p:spPr bwMode="auto">
          <a:xfrm>
            <a:off x="3995936" y="6269490"/>
            <a:ext cx="5688632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52" name="Номер слайда 1"/>
          <p:cNvSpPr txBox="1">
            <a:spLocks/>
          </p:cNvSpPr>
          <p:nvPr/>
        </p:nvSpPr>
        <p:spPr>
          <a:xfrm>
            <a:off x="6758880" y="64155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29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395536" y="299080"/>
            <a:ext cx="1647448" cy="1077999"/>
            <a:chOff x="285719" y="1500174"/>
            <a:chExt cx="3929092" cy="2928957"/>
          </a:xfrm>
        </p:grpSpPr>
        <p:sp>
          <p:nvSpPr>
            <p:cNvPr id="54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5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56" name="Рисунок 55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7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58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60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61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1428736"/>
            <a:ext cx="8115328" cy="5000659"/>
          </a:xfrm>
        </p:spPr>
        <p:txBody>
          <a:bodyPr>
            <a:normAutofit fontScale="92500" lnSpcReduction="20000"/>
          </a:bodyPr>
          <a:lstStyle/>
          <a:p>
            <a:pPr marL="0" indent="360000" algn="just">
              <a:lnSpc>
                <a:spcPct val="120000"/>
              </a:lnSpc>
              <a:spcBef>
                <a:spcPts val="0"/>
              </a:spcBef>
              <a:buNone/>
              <a:tabLst>
                <a:tab pos="3949700" algn="l"/>
                <a:tab pos="7889875" algn="l"/>
              </a:tabLst>
            </a:pPr>
            <a:r>
              <a:rPr lang="ru-RU" sz="2000" dirty="0" smtClean="0"/>
              <a:t>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экономических и социальных исследований  Республики Татарстан при Кабинете Министров Республики Татарстан» (ЦЭСИ РТ при КМ РТ) был создан в декабре 1993 года в соответствии с постановлением Кабинета Министров Республики Татарстан от  1 декабря 1993 года № 683 как «Центр социальных проблем Республики Татарстан».         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Постановлением Кабинета Министров РТ от 16 октября 1997 года № 783 «Центр социальных проблем Республики Татарстан» был преобразован в «Центр экономических и социальных исследований Республики Татарстан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Кабинете Министров Республики Татарстан».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36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ЦЭСИ РТ при КМ РТ – аналитический центр, объектом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научно-исследовательской деятельности которого являются социально-экономические процессы.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7" y="28572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4C47-A70C-4451-A89E-AAEB04A027E5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Минус 14"/>
          <p:cNvSpPr/>
          <p:nvPr/>
        </p:nvSpPr>
        <p:spPr bwMode="auto">
          <a:xfrm>
            <a:off x="3923928" y="6246800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6" name="Номер слайда 16"/>
          <p:cNvSpPr txBox="1">
            <a:spLocks/>
          </p:cNvSpPr>
          <p:nvPr/>
        </p:nvSpPr>
        <p:spPr>
          <a:xfrm>
            <a:off x="6486104" y="63785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385536"/>
            <a:ext cx="5495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590673" y="209184"/>
            <a:ext cx="1285883" cy="928694"/>
            <a:chOff x="285719" y="1500174"/>
            <a:chExt cx="3929092" cy="2928957"/>
          </a:xfrm>
        </p:grpSpPr>
        <p:sp>
          <p:nvSpPr>
            <p:cNvPr id="34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5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36" name="Рисунок 35" descr="images5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7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8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3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3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0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1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1"/>
          <p:cNvSpPr/>
          <p:nvPr/>
        </p:nvSpPr>
        <p:spPr>
          <a:xfrm>
            <a:off x="337674" y="1439692"/>
            <a:ext cx="2007972" cy="1996875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endParaRPr lang="en-US" sz="4400" dirty="0">
              <a:solidFill>
                <a:prstClr val="white"/>
              </a:solidFill>
              <a:latin typeface="FontAwesome" pitchFamily="2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sz="1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проблемных семинаров-совещаний </a:t>
            </a:r>
            <a:endParaRPr lang="en-US" sz="12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Up Arrow Callout 59"/>
          <p:cNvSpPr/>
          <p:nvPr/>
        </p:nvSpPr>
        <p:spPr>
          <a:xfrm>
            <a:off x="2480113" y="2860497"/>
            <a:ext cx="2007972" cy="2016245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endParaRPr lang="en-US" sz="4000" dirty="0">
              <a:solidFill>
                <a:prstClr val="white"/>
              </a:solidFill>
              <a:latin typeface="FontAwesome" pitchFamily="2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sz="14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ФАКТОРНЫЙ АНАЛИЗ</a:t>
            </a:r>
            <a:endParaRPr lang="en-US" sz="14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64"/>
          <p:cNvSpPr txBox="1">
            <a:spLocks/>
          </p:cNvSpPr>
          <p:nvPr/>
        </p:nvSpPr>
        <p:spPr>
          <a:xfrm>
            <a:off x="2097237" y="232710"/>
            <a:ext cx="5638800" cy="471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СЕССИИ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5"/>
          <p:cNvSpPr txBox="1">
            <a:spLocks/>
          </p:cNvSpPr>
          <p:nvPr/>
        </p:nvSpPr>
        <p:spPr>
          <a:xfrm>
            <a:off x="2080435" y="703797"/>
            <a:ext cx="6589563" cy="3915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слабоструктурированных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Callout 14"/>
          <p:cNvSpPr/>
          <p:nvPr/>
        </p:nvSpPr>
        <p:spPr>
          <a:xfrm>
            <a:off x="4600592" y="1439692"/>
            <a:ext cx="2007972" cy="1996875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1000" dirty="0">
                <a:solidFill>
                  <a:prstClr val="white"/>
                </a:solidFill>
                <a:latin typeface="Arial"/>
              </a:rPr>
              <a:t> 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</a:t>
            </a:r>
            <a:r>
              <a:rPr lang="ru-RU" sz="12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«ДЕРЕВА» </a:t>
            </a:r>
            <a:r>
              <a:rPr lang="ru-RU" sz="1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  <a:endParaRPr lang="en-US" sz="16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Up Arrow Callout 18"/>
          <p:cNvSpPr/>
          <p:nvPr/>
        </p:nvSpPr>
        <p:spPr>
          <a:xfrm>
            <a:off x="6732051" y="2860497"/>
            <a:ext cx="2007972" cy="2016245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6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2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«ДОРОЖНОЙ КАРТЫ»</a:t>
            </a:r>
            <a:endParaRPr lang="en-US" sz="12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2"/>
          <p:cNvSpPr>
            <a:spLocks noEditPoints="1"/>
          </p:cNvSpPr>
          <p:nvPr/>
        </p:nvSpPr>
        <p:spPr bwMode="auto">
          <a:xfrm>
            <a:off x="1150884" y="1664590"/>
            <a:ext cx="403512" cy="58950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0" y="35"/>
              </a:cxn>
              <a:cxn ang="0">
                <a:pos x="16" y="74"/>
              </a:cxn>
              <a:cxn ang="0">
                <a:pos x="35" y="102"/>
              </a:cxn>
              <a:cxn ang="0">
                <a:pos x="54" y="74"/>
              </a:cxn>
              <a:cxn ang="0">
                <a:pos x="70" y="35"/>
              </a:cxn>
              <a:cxn ang="0">
                <a:pos x="35" y="0"/>
              </a:cxn>
              <a:cxn ang="0">
                <a:pos x="43" y="87"/>
              </a:cxn>
              <a:cxn ang="0">
                <a:pos x="27" y="89"/>
              </a:cxn>
              <a:cxn ang="0">
                <a:pos x="26" y="83"/>
              </a:cxn>
              <a:cxn ang="0">
                <a:pos x="26" y="83"/>
              </a:cxn>
              <a:cxn ang="0">
                <a:pos x="45" y="80"/>
              </a:cxn>
              <a:cxn ang="0">
                <a:pos x="44" y="83"/>
              </a:cxn>
              <a:cxn ang="0">
                <a:pos x="43" y="87"/>
              </a:cxn>
              <a:cxn ang="0">
                <a:pos x="25" y="79"/>
              </a:cxn>
              <a:cxn ang="0">
                <a:pos x="23" y="73"/>
              </a:cxn>
              <a:cxn ang="0">
                <a:pos x="47" y="73"/>
              </a:cxn>
              <a:cxn ang="0">
                <a:pos x="46" y="77"/>
              </a:cxn>
              <a:cxn ang="0">
                <a:pos x="25" y="79"/>
              </a:cxn>
              <a:cxn ang="0">
                <a:pos x="35" y="96"/>
              </a:cxn>
              <a:cxn ang="0">
                <a:pos x="29" y="92"/>
              </a:cxn>
              <a:cxn ang="0">
                <a:pos x="42" y="90"/>
              </a:cxn>
              <a:cxn ang="0">
                <a:pos x="35" y="96"/>
              </a:cxn>
              <a:cxn ang="0">
                <a:pos x="50" y="67"/>
              </a:cxn>
              <a:cxn ang="0">
                <a:pos x="20" y="67"/>
              </a:cxn>
              <a:cxn ang="0">
                <a:pos x="15" y="57"/>
              </a:cxn>
              <a:cxn ang="0">
                <a:pos x="6" y="35"/>
              </a:cxn>
              <a:cxn ang="0">
                <a:pos x="35" y="6"/>
              </a:cxn>
              <a:cxn ang="0">
                <a:pos x="64" y="35"/>
              </a:cxn>
              <a:cxn ang="0">
                <a:pos x="55" y="57"/>
              </a:cxn>
              <a:cxn ang="0">
                <a:pos x="50" y="67"/>
              </a:cxn>
              <a:cxn ang="0">
                <a:pos x="50" y="67"/>
              </a:cxn>
              <a:cxn ang="0">
                <a:pos x="50" y="67"/>
              </a:cxn>
            </a:cxnLst>
            <a:rect l="0" t="0" r="r" b="b"/>
            <a:pathLst>
              <a:path w="70" h="102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48"/>
                  <a:pt x="12" y="62"/>
                  <a:pt x="16" y="74"/>
                </a:cubicBezTo>
                <a:cubicBezTo>
                  <a:pt x="22" y="91"/>
                  <a:pt x="22" y="102"/>
                  <a:pt x="35" y="102"/>
                </a:cubicBezTo>
                <a:cubicBezTo>
                  <a:pt x="49" y="102"/>
                  <a:pt x="48" y="92"/>
                  <a:pt x="54" y="74"/>
                </a:cubicBezTo>
                <a:cubicBezTo>
                  <a:pt x="58" y="62"/>
                  <a:pt x="70" y="48"/>
                  <a:pt x="70" y="35"/>
                </a:cubicBezTo>
                <a:cubicBezTo>
                  <a:pt x="70" y="16"/>
                  <a:pt x="54" y="0"/>
                  <a:pt x="35" y="0"/>
                </a:cubicBezTo>
                <a:close/>
                <a:moveTo>
                  <a:pt x="43" y="87"/>
                </a:moveTo>
                <a:cubicBezTo>
                  <a:pt x="27" y="89"/>
                  <a:pt x="27" y="89"/>
                  <a:pt x="27" y="89"/>
                </a:cubicBezTo>
                <a:cubicBezTo>
                  <a:pt x="27" y="87"/>
                  <a:pt x="26" y="85"/>
                  <a:pt x="26" y="83"/>
                </a:cubicBezTo>
                <a:cubicBezTo>
                  <a:pt x="26" y="83"/>
                  <a:pt x="26" y="83"/>
                  <a:pt x="26" y="83"/>
                </a:cubicBezTo>
                <a:cubicBezTo>
                  <a:pt x="45" y="80"/>
                  <a:pt x="45" y="80"/>
                  <a:pt x="45" y="80"/>
                </a:cubicBezTo>
                <a:cubicBezTo>
                  <a:pt x="45" y="81"/>
                  <a:pt x="45" y="82"/>
                  <a:pt x="44" y="83"/>
                </a:cubicBezTo>
                <a:cubicBezTo>
                  <a:pt x="44" y="84"/>
                  <a:pt x="44" y="86"/>
                  <a:pt x="43" y="87"/>
                </a:cubicBezTo>
                <a:close/>
                <a:moveTo>
                  <a:pt x="25" y="79"/>
                </a:moveTo>
                <a:cubicBezTo>
                  <a:pt x="24" y="78"/>
                  <a:pt x="23" y="76"/>
                  <a:pt x="23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5"/>
                  <a:pt x="47" y="76"/>
                  <a:pt x="46" y="77"/>
                </a:cubicBezTo>
                <a:lnTo>
                  <a:pt x="25" y="79"/>
                </a:lnTo>
                <a:close/>
                <a:moveTo>
                  <a:pt x="35" y="96"/>
                </a:moveTo>
                <a:cubicBezTo>
                  <a:pt x="32" y="96"/>
                  <a:pt x="30" y="95"/>
                  <a:pt x="29" y="92"/>
                </a:cubicBezTo>
                <a:cubicBezTo>
                  <a:pt x="42" y="90"/>
                  <a:pt x="42" y="90"/>
                  <a:pt x="42" y="90"/>
                </a:cubicBezTo>
                <a:cubicBezTo>
                  <a:pt x="40" y="95"/>
                  <a:pt x="39" y="96"/>
                  <a:pt x="35" y="96"/>
                </a:cubicBezTo>
                <a:close/>
                <a:moveTo>
                  <a:pt x="50" y="67"/>
                </a:moveTo>
                <a:cubicBezTo>
                  <a:pt x="20" y="67"/>
                  <a:pt x="20" y="67"/>
                  <a:pt x="20" y="67"/>
                </a:cubicBezTo>
                <a:cubicBezTo>
                  <a:pt x="19" y="64"/>
                  <a:pt x="17" y="60"/>
                  <a:pt x="15" y="57"/>
                </a:cubicBezTo>
                <a:cubicBezTo>
                  <a:pt x="11" y="49"/>
                  <a:pt x="6" y="41"/>
                  <a:pt x="6" y="35"/>
                </a:cubicBezTo>
                <a:cubicBezTo>
                  <a:pt x="6" y="19"/>
                  <a:pt x="19" y="6"/>
                  <a:pt x="35" y="6"/>
                </a:cubicBezTo>
                <a:cubicBezTo>
                  <a:pt x="51" y="6"/>
                  <a:pt x="64" y="19"/>
                  <a:pt x="64" y="35"/>
                </a:cubicBezTo>
                <a:cubicBezTo>
                  <a:pt x="64" y="41"/>
                  <a:pt x="60" y="49"/>
                  <a:pt x="55" y="57"/>
                </a:cubicBezTo>
                <a:cubicBezTo>
                  <a:pt x="53" y="60"/>
                  <a:pt x="52" y="64"/>
                  <a:pt x="50" y="67"/>
                </a:cubicBezTo>
                <a:close/>
                <a:moveTo>
                  <a:pt x="50" y="67"/>
                </a:moveTo>
                <a:cubicBezTo>
                  <a:pt x="50" y="67"/>
                  <a:pt x="50" y="67"/>
                  <a:pt x="50" y="67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1" name="Рисунок 10" descr="DSC013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665" y="3463957"/>
            <a:ext cx="1763951" cy="135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16" y="3461587"/>
            <a:ext cx="1853725" cy="13249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52" y="1491448"/>
            <a:ext cx="1818094" cy="1293888"/>
          </a:xfrm>
          <a:prstGeom prst="rect">
            <a:avLst/>
          </a:prstGeom>
        </p:spPr>
      </p:pic>
      <p:sp>
        <p:nvSpPr>
          <p:cNvPr id="14" name="Freeform 64"/>
          <p:cNvSpPr>
            <a:spLocks noEditPoints="1"/>
          </p:cNvSpPr>
          <p:nvPr/>
        </p:nvSpPr>
        <p:spPr bwMode="auto">
          <a:xfrm>
            <a:off x="3253373" y="3562398"/>
            <a:ext cx="461453" cy="384084"/>
          </a:xfrm>
          <a:custGeom>
            <a:avLst/>
            <a:gdLst/>
            <a:ahLst/>
            <a:cxnLst>
              <a:cxn ang="0">
                <a:pos x="77" y="51"/>
              </a:cxn>
              <a:cxn ang="0">
                <a:pos x="75" y="55"/>
              </a:cxn>
              <a:cxn ang="0">
                <a:pos x="59" y="63"/>
              </a:cxn>
              <a:cxn ang="0">
                <a:pos x="57" y="64"/>
              </a:cxn>
              <a:cxn ang="0">
                <a:pos x="55" y="63"/>
              </a:cxn>
              <a:cxn ang="0">
                <a:pos x="39" y="55"/>
              </a:cxn>
              <a:cxn ang="0">
                <a:pos x="39" y="55"/>
              </a:cxn>
              <a:cxn ang="0">
                <a:pos x="38" y="55"/>
              </a:cxn>
              <a:cxn ang="0">
                <a:pos x="22" y="63"/>
              </a:cxn>
              <a:cxn ang="0">
                <a:pos x="20" y="64"/>
              </a:cxn>
              <a:cxn ang="0">
                <a:pos x="18" y="63"/>
              </a:cxn>
              <a:cxn ang="0">
                <a:pos x="2" y="55"/>
              </a:cxn>
              <a:cxn ang="0">
                <a:pos x="0" y="51"/>
              </a:cxn>
              <a:cxn ang="0">
                <a:pos x="0" y="37"/>
              </a:cxn>
              <a:cxn ang="0">
                <a:pos x="3" y="32"/>
              </a:cxn>
              <a:cxn ang="0">
                <a:pos x="18" y="26"/>
              </a:cxn>
              <a:cxn ang="0">
                <a:pos x="18" y="11"/>
              </a:cxn>
              <a:cxn ang="0">
                <a:pos x="21" y="7"/>
              </a:cxn>
              <a:cxn ang="0">
                <a:pos x="37" y="0"/>
              </a:cxn>
              <a:cxn ang="0">
                <a:pos x="39" y="0"/>
              </a:cxn>
              <a:cxn ang="0">
                <a:pos x="40" y="0"/>
              </a:cxn>
              <a:cxn ang="0">
                <a:pos x="56" y="7"/>
              </a:cxn>
              <a:cxn ang="0">
                <a:pos x="59" y="11"/>
              </a:cxn>
              <a:cxn ang="0">
                <a:pos x="59" y="26"/>
              </a:cxn>
              <a:cxn ang="0">
                <a:pos x="75" y="32"/>
              </a:cxn>
              <a:cxn ang="0">
                <a:pos x="77" y="37"/>
              </a:cxn>
              <a:cxn ang="0">
                <a:pos x="77" y="51"/>
              </a:cxn>
              <a:cxn ang="0">
                <a:pos x="35" y="36"/>
              </a:cxn>
              <a:cxn ang="0">
                <a:pos x="20" y="30"/>
              </a:cxn>
              <a:cxn ang="0">
                <a:pos x="6" y="36"/>
              </a:cxn>
              <a:cxn ang="0">
                <a:pos x="20" y="42"/>
              </a:cxn>
              <a:cxn ang="0">
                <a:pos x="35" y="36"/>
              </a:cxn>
              <a:cxn ang="0">
                <a:pos x="36" y="51"/>
              </a:cxn>
              <a:cxn ang="0">
                <a:pos x="36" y="40"/>
              </a:cxn>
              <a:cxn ang="0">
                <a:pos x="23" y="46"/>
              </a:cxn>
              <a:cxn ang="0">
                <a:pos x="23" y="58"/>
              </a:cxn>
              <a:cxn ang="0">
                <a:pos x="36" y="51"/>
              </a:cxn>
              <a:cxn ang="0">
                <a:pos x="54" y="11"/>
              </a:cxn>
              <a:cxn ang="0">
                <a:pos x="39" y="5"/>
              </a:cxn>
              <a:cxn ang="0">
                <a:pos x="23" y="11"/>
              </a:cxn>
              <a:cxn ang="0">
                <a:pos x="39" y="18"/>
              </a:cxn>
              <a:cxn ang="0">
                <a:pos x="54" y="11"/>
              </a:cxn>
              <a:cxn ang="0">
                <a:pos x="55" y="26"/>
              </a:cxn>
              <a:cxn ang="0">
                <a:pos x="55" y="16"/>
              </a:cxn>
              <a:cxn ang="0">
                <a:pos x="41" y="22"/>
              </a:cxn>
              <a:cxn ang="0">
                <a:pos x="41" y="32"/>
              </a:cxn>
              <a:cxn ang="0">
                <a:pos x="55" y="26"/>
              </a:cxn>
              <a:cxn ang="0">
                <a:pos x="71" y="36"/>
              </a:cxn>
              <a:cxn ang="0">
                <a:pos x="57" y="30"/>
              </a:cxn>
              <a:cxn ang="0">
                <a:pos x="42" y="36"/>
              </a:cxn>
              <a:cxn ang="0">
                <a:pos x="57" y="42"/>
              </a:cxn>
              <a:cxn ang="0">
                <a:pos x="71" y="36"/>
              </a:cxn>
              <a:cxn ang="0">
                <a:pos x="73" y="51"/>
              </a:cxn>
              <a:cxn ang="0">
                <a:pos x="73" y="40"/>
              </a:cxn>
              <a:cxn ang="0">
                <a:pos x="59" y="46"/>
              </a:cxn>
              <a:cxn ang="0">
                <a:pos x="59" y="58"/>
              </a:cxn>
              <a:cxn ang="0">
                <a:pos x="73" y="51"/>
              </a:cxn>
            </a:cxnLst>
            <a:rect l="0" t="0" r="r" b="b"/>
            <a:pathLst>
              <a:path w="77" h="64">
                <a:moveTo>
                  <a:pt x="77" y="51"/>
                </a:moveTo>
                <a:cubicBezTo>
                  <a:pt x="77" y="53"/>
                  <a:pt x="76" y="55"/>
                  <a:pt x="75" y="55"/>
                </a:cubicBezTo>
                <a:cubicBezTo>
                  <a:pt x="59" y="63"/>
                  <a:pt x="59" y="63"/>
                  <a:pt x="59" y="63"/>
                </a:cubicBezTo>
                <a:cubicBezTo>
                  <a:pt x="58" y="64"/>
                  <a:pt x="58" y="64"/>
                  <a:pt x="57" y="64"/>
                </a:cubicBezTo>
                <a:cubicBezTo>
                  <a:pt x="56" y="64"/>
                  <a:pt x="55" y="64"/>
                  <a:pt x="55" y="63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8" y="55"/>
                  <a:pt x="38" y="55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4"/>
                  <a:pt x="21" y="64"/>
                  <a:pt x="20" y="64"/>
                </a:cubicBezTo>
                <a:cubicBezTo>
                  <a:pt x="20" y="64"/>
                  <a:pt x="19" y="64"/>
                  <a:pt x="18" y="63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3"/>
                  <a:pt x="3" y="3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9" y="8"/>
                  <a:pt x="21" y="7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8" y="0"/>
                  <a:pt x="39" y="0"/>
                </a:cubicBezTo>
                <a:cubicBezTo>
                  <a:pt x="39" y="0"/>
                  <a:pt x="40" y="0"/>
                  <a:pt x="40" y="0"/>
                </a:cubicBezTo>
                <a:cubicBezTo>
                  <a:pt x="56" y="7"/>
                  <a:pt x="56" y="7"/>
                  <a:pt x="56" y="7"/>
                </a:cubicBezTo>
                <a:cubicBezTo>
                  <a:pt x="58" y="8"/>
                  <a:pt x="59" y="10"/>
                  <a:pt x="59" y="11"/>
                </a:cubicBezTo>
                <a:cubicBezTo>
                  <a:pt x="59" y="26"/>
                  <a:pt x="59" y="26"/>
                  <a:pt x="59" y="26"/>
                </a:cubicBezTo>
                <a:cubicBezTo>
                  <a:pt x="75" y="32"/>
                  <a:pt x="75" y="32"/>
                  <a:pt x="75" y="32"/>
                </a:cubicBezTo>
                <a:cubicBezTo>
                  <a:pt x="76" y="33"/>
                  <a:pt x="77" y="35"/>
                  <a:pt x="77" y="37"/>
                </a:cubicBezTo>
                <a:lnTo>
                  <a:pt x="77" y="51"/>
                </a:lnTo>
                <a:close/>
                <a:moveTo>
                  <a:pt x="35" y="36"/>
                </a:moveTo>
                <a:cubicBezTo>
                  <a:pt x="20" y="30"/>
                  <a:pt x="20" y="30"/>
                  <a:pt x="20" y="30"/>
                </a:cubicBezTo>
                <a:cubicBezTo>
                  <a:pt x="6" y="36"/>
                  <a:pt x="6" y="36"/>
                  <a:pt x="6" y="36"/>
                </a:cubicBezTo>
                <a:cubicBezTo>
                  <a:pt x="20" y="42"/>
                  <a:pt x="20" y="42"/>
                  <a:pt x="20" y="42"/>
                </a:cubicBezTo>
                <a:lnTo>
                  <a:pt x="35" y="36"/>
                </a:lnTo>
                <a:close/>
                <a:moveTo>
                  <a:pt x="36" y="51"/>
                </a:moveTo>
                <a:cubicBezTo>
                  <a:pt x="36" y="40"/>
                  <a:pt x="36" y="40"/>
                  <a:pt x="36" y="40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58"/>
                  <a:pt x="23" y="58"/>
                  <a:pt x="23" y="58"/>
                </a:cubicBezTo>
                <a:lnTo>
                  <a:pt x="36" y="51"/>
                </a:lnTo>
                <a:close/>
                <a:moveTo>
                  <a:pt x="54" y="11"/>
                </a:moveTo>
                <a:cubicBezTo>
                  <a:pt x="39" y="5"/>
                  <a:pt x="39" y="5"/>
                  <a:pt x="39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9" y="18"/>
                  <a:pt x="39" y="18"/>
                  <a:pt x="39" y="18"/>
                </a:cubicBezTo>
                <a:lnTo>
                  <a:pt x="54" y="11"/>
                </a:lnTo>
                <a:close/>
                <a:moveTo>
                  <a:pt x="55" y="26"/>
                </a:moveTo>
                <a:cubicBezTo>
                  <a:pt x="55" y="16"/>
                  <a:pt x="55" y="16"/>
                  <a:pt x="55" y="16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32"/>
                  <a:pt x="41" y="32"/>
                  <a:pt x="41" y="32"/>
                </a:cubicBezTo>
                <a:lnTo>
                  <a:pt x="55" y="26"/>
                </a:lnTo>
                <a:close/>
                <a:moveTo>
                  <a:pt x="71" y="36"/>
                </a:moveTo>
                <a:cubicBezTo>
                  <a:pt x="57" y="30"/>
                  <a:pt x="57" y="30"/>
                  <a:pt x="57" y="30"/>
                </a:cubicBezTo>
                <a:cubicBezTo>
                  <a:pt x="42" y="36"/>
                  <a:pt x="42" y="36"/>
                  <a:pt x="42" y="36"/>
                </a:cubicBezTo>
                <a:cubicBezTo>
                  <a:pt x="57" y="42"/>
                  <a:pt x="57" y="42"/>
                  <a:pt x="57" y="42"/>
                </a:cubicBezTo>
                <a:lnTo>
                  <a:pt x="71" y="36"/>
                </a:lnTo>
                <a:close/>
                <a:moveTo>
                  <a:pt x="73" y="51"/>
                </a:moveTo>
                <a:cubicBezTo>
                  <a:pt x="73" y="40"/>
                  <a:pt x="73" y="40"/>
                  <a:pt x="73" y="40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58"/>
                  <a:pt x="59" y="58"/>
                  <a:pt x="59" y="58"/>
                </a:cubicBezTo>
                <a:lnTo>
                  <a:pt x="73" y="51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Freeform 129"/>
          <p:cNvSpPr>
            <a:spLocks/>
          </p:cNvSpPr>
          <p:nvPr/>
        </p:nvSpPr>
        <p:spPr bwMode="auto">
          <a:xfrm>
            <a:off x="5440759" y="1785263"/>
            <a:ext cx="327637" cy="400745"/>
          </a:xfrm>
          <a:custGeom>
            <a:avLst/>
            <a:gdLst/>
            <a:ahLst/>
            <a:cxnLst>
              <a:cxn ang="0">
                <a:pos x="53" y="58"/>
              </a:cxn>
              <a:cxn ang="0">
                <a:pos x="36" y="58"/>
              </a:cxn>
              <a:cxn ang="0">
                <a:pos x="36" y="65"/>
              </a:cxn>
              <a:cxn ang="0">
                <a:pos x="34" y="68"/>
              </a:cxn>
              <a:cxn ang="0">
                <a:pos x="22" y="68"/>
              </a:cxn>
              <a:cxn ang="0">
                <a:pos x="20" y="65"/>
              </a:cxn>
              <a:cxn ang="0">
                <a:pos x="20" y="58"/>
              </a:cxn>
              <a:cxn ang="0">
                <a:pos x="2" y="58"/>
              </a:cxn>
              <a:cxn ang="0">
                <a:pos x="0" y="56"/>
              </a:cxn>
              <a:cxn ang="0">
                <a:pos x="1" y="54"/>
              </a:cxn>
              <a:cxn ang="0">
                <a:pos x="16" y="39"/>
              </a:cxn>
              <a:cxn ang="0">
                <a:pos x="7" y="39"/>
              </a:cxn>
              <a:cxn ang="0">
                <a:pos x="5" y="36"/>
              </a:cxn>
              <a:cxn ang="0">
                <a:pos x="6" y="34"/>
              </a:cxn>
              <a:cxn ang="0">
                <a:pos x="21" y="19"/>
              </a:cxn>
              <a:cxn ang="0">
                <a:pos x="13" y="19"/>
              </a:cxn>
              <a:cxn ang="0">
                <a:pos x="11" y="17"/>
              </a:cxn>
              <a:cxn ang="0">
                <a:pos x="12" y="15"/>
              </a:cxn>
              <a:cxn ang="0">
                <a:pos x="26" y="0"/>
              </a:cxn>
              <a:cxn ang="0">
                <a:pos x="28" y="0"/>
              </a:cxn>
              <a:cxn ang="0">
                <a:pos x="30" y="0"/>
              </a:cxn>
              <a:cxn ang="0">
                <a:pos x="44" y="15"/>
              </a:cxn>
              <a:cxn ang="0">
                <a:pos x="45" y="17"/>
              </a:cxn>
              <a:cxn ang="0">
                <a:pos x="42" y="19"/>
              </a:cxn>
              <a:cxn ang="0">
                <a:pos x="35" y="19"/>
              </a:cxn>
              <a:cxn ang="0">
                <a:pos x="50" y="34"/>
              </a:cxn>
              <a:cxn ang="0">
                <a:pos x="51" y="36"/>
              </a:cxn>
              <a:cxn ang="0">
                <a:pos x="49" y="39"/>
              </a:cxn>
              <a:cxn ang="0">
                <a:pos x="40" y="39"/>
              </a:cxn>
              <a:cxn ang="0">
                <a:pos x="55" y="54"/>
              </a:cxn>
              <a:cxn ang="0">
                <a:pos x="56" y="56"/>
              </a:cxn>
              <a:cxn ang="0">
                <a:pos x="53" y="58"/>
              </a:cxn>
            </a:cxnLst>
            <a:rect l="0" t="0" r="r" b="b"/>
            <a:pathLst>
              <a:path w="56" h="68">
                <a:moveTo>
                  <a:pt x="53" y="58"/>
                </a:moveTo>
                <a:cubicBezTo>
                  <a:pt x="36" y="58"/>
                  <a:pt x="36" y="58"/>
                  <a:pt x="36" y="58"/>
                </a:cubicBezTo>
                <a:cubicBezTo>
                  <a:pt x="36" y="60"/>
                  <a:pt x="36" y="63"/>
                  <a:pt x="36" y="65"/>
                </a:cubicBezTo>
                <a:cubicBezTo>
                  <a:pt x="36" y="67"/>
                  <a:pt x="35" y="68"/>
                  <a:pt x="34" y="68"/>
                </a:cubicBezTo>
                <a:cubicBezTo>
                  <a:pt x="22" y="68"/>
                  <a:pt x="22" y="68"/>
                  <a:pt x="22" y="68"/>
                </a:cubicBezTo>
                <a:cubicBezTo>
                  <a:pt x="21" y="68"/>
                  <a:pt x="20" y="67"/>
                  <a:pt x="20" y="65"/>
                </a:cubicBezTo>
                <a:cubicBezTo>
                  <a:pt x="20" y="63"/>
                  <a:pt x="20" y="60"/>
                  <a:pt x="20" y="58"/>
                </a:cubicBezTo>
                <a:cubicBezTo>
                  <a:pt x="2" y="58"/>
                  <a:pt x="2" y="58"/>
                  <a:pt x="2" y="58"/>
                </a:cubicBezTo>
                <a:cubicBezTo>
                  <a:pt x="1" y="58"/>
                  <a:pt x="0" y="57"/>
                  <a:pt x="0" y="56"/>
                </a:cubicBezTo>
                <a:cubicBezTo>
                  <a:pt x="0" y="55"/>
                  <a:pt x="0" y="54"/>
                  <a:pt x="1" y="54"/>
                </a:cubicBezTo>
                <a:cubicBezTo>
                  <a:pt x="16" y="39"/>
                  <a:pt x="16" y="39"/>
                  <a:pt x="16" y="39"/>
                </a:cubicBezTo>
                <a:cubicBezTo>
                  <a:pt x="7" y="39"/>
                  <a:pt x="7" y="39"/>
                  <a:pt x="7" y="39"/>
                </a:cubicBezTo>
                <a:cubicBezTo>
                  <a:pt x="6" y="39"/>
                  <a:pt x="5" y="37"/>
                  <a:pt x="5" y="36"/>
                </a:cubicBezTo>
                <a:cubicBezTo>
                  <a:pt x="5" y="35"/>
                  <a:pt x="5" y="35"/>
                  <a:pt x="6" y="34"/>
                </a:cubicBezTo>
                <a:cubicBezTo>
                  <a:pt x="21" y="19"/>
                  <a:pt x="21" y="19"/>
                  <a:pt x="21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19"/>
                  <a:pt x="11" y="18"/>
                  <a:pt x="11" y="17"/>
                </a:cubicBezTo>
                <a:cubicBezTo>
                  <a:pt x="11" y="16"/>
                  <a:pt x="11" y="15"/>
                  <a:pt x="12" y="15"/>
                </a:cubicBezTo>
                <a:cubicBezTo>
                  <a:pt x="26" y="0"/>
                  <a:pt x="26" y="0"/>
                  <a:pt x="26" y="0"/>
                </a:cubicBezTo>
                <a:cubicBezTo>
                  <a:pt x="27" y="0"/>
                  <a:pt x="27" y="0"/>
                  <a:pt x="28" y="0"/>
                </a:cubicBezTo>
                <a:cubicBezTo>
                  <a:pt x="29" y="0"/>
                  <a:pt x="29" y="0"/>
                  <a:pt x="30" y="0"/>
                </a:cubicBezTo>
                <a:cubicBezTo>
                  <a:pt x="44" y="15"/>
                  <a:pt x="44" y="15"/>
                  <a:pt x="44" y="15"/>
                </a:cubicBezTo>
                <a:cubicBezTo>
                  <a:pt x="45" y="15"/>
                  <a:pt x="45" y="16"/>
                  <a:pt x="45" y="17"/>
                </a:cubicBezTo>
                <a:cubicBezTo>
                  <a:pt x="45" y="18"/>
                  <a:pt x="44" y="19"/>
                  <a:pt x="42" y="19"/>
                </a:cubicBezTo>
                <a:cubicBezTo>
                  <a:pt x="35" y="19"/>
                  <a:pt x="35" y="19"/>
                  <a:pt x="35" y="19"/>
                </a:cubicBezTo>
                <a:cubicBezTo>
                  <a:pt x="50" y="34"/>
                  <a:pt x="50" y="34"/>
                  <a:pt x="50" y="34"/>
                </a:cubicBezTo>
                <a:cubicBezTo>
                  <a:pt x="51" y="35"/>
                  <a:pt x="51" y="35"/>
                  <a:pt x="51" y="36"/>
                </a:cubicBezTo>
                <a:cubicBezTo>
                  <a:pt x="51" y="37"/>
                  <a:pt x="50" y="39"/>
                  <a:pt x="49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55" y="54"/>
                  <a:pt x="55" y="54"/>
                  <a:pt x="55" y="54"/>
                </a:cubicBezTo>
                <a:cubicBezTo>
                  <a:pt x="56" y="54"/>
                  <a:pt x="56" y="55"/>
                  <a:pt x="56" y="56"/>
                </a:cubicBezTo>
                <a:cubicBezTo>
                  <a:pt x="56" y="57"/>
                  <a:pt x="55" y="58"/>
                  <a:pt x="53" y="58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Рисунок 15" descr="DSC013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0474" y="1513531"/>
            <a:ext cx="1751126" cy="132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reeform 101"/>
          <p:cNvSpPr>
            <a:spLocks noEditPoints="1"/>
          </p:cNvSpPr>
          <p:nvPr/>
        </p:nvSpPr>
        <p:spPr bwMode="auto">
          <a:xfrm>
            <a:off x="7427627" y="3461586"/>
            <a:ext cx="576070" cy="504664"/>
          </a:xfrm>
          <a:custGeom>
            <a:avLst/>
            <a:gdLst/>
            <a:ahLst/>
            <a:cxnLst>
              <a:cxn ang="0">
                <a:pos x="39" y="36"/>
              </a:cxn>
              <a:cxn ang="0">
                <a:pos x="41" y="44"/>
              </a:cxn>
              <a:cxn ang="0">
                <a:pos x="35" y="50"/>
              </a:cxn>
              <a:cxn ang="0">
                <a:pos x="27" y="53"/>
              </a:cxn>
              <a:cxn ang="0">
                <a:pos x="18" y="53"/>
              </a:cxn>
              <a:cxn ang="0">
                <a:pos x="11" y="50"/>
              </a:cxn>
              <a:cxn ang="0">
                <a:pos x="4" y="44"/>
              </a:cxn>
              <a:cxn ang="0">
                <a:pos x="6" y="36"/>
              </a:cxn>
              <a:cxn ang="0">
                <a:pos x="0" y="28"/>
              </a:cxn>
              <a:cxn ang="0">
                <a:pos x="7" y="23"/>
              </a:cxn>
              <a:cxn ang="0">
                <a:pos x="4" y="18"/>
              </a:cxn>
              <a:cxn ang="0">
                <a:pos x="15" y="16"/>
              </a:cxn>
              <a:cxn ang="0">
                <a:pos x="19" y="8"/>
              </a:cxn>
              <a:cxn ang="0">
                <a:pos x="28" y="15"/>
              </a:cxn>
              <a:cxn ang="0">
                <a:pos x="35" y="12"/>
              </a:cxn>
              <a:cxn ang="0">
                <a:pos x="41" y="19"/>
              </a:cxn>
              <a:cxn ang="0">
                <a:pos x="45" y="27"/>
              </a:cxn>
              <a:cxn ang="0">
                <a:pos x="23" y="22"/>
              </a:cxn>
              <a:cxn ang="0">
                <a:pos x="32" y="31"/>
              </a:cxn>
              <a:cxn ang="0">
                <a:pos x="63" y="16"/>
              </a:cxn>
              <a:cxn ang="0">
                <a:pos x="64" y="24"/>
              </a:cxn>
              <a:cxn ang="0">
                <a:pos x="55" y="22"/>
              </a:cxn>
              <a:cxn ang="0">
                <a:pos x="46" y="24"/>
              </a:cxn>
              <a:cxn ang="0">
                <a:pos x="46" y="16"/>
              </a:cxn>
              <a:cxn ang="0">
                <a:pos x="46" y="9"/>
              </a:cxn>
              <a:cxn ang="0">
                <a:pos x="46" y="2"/>
              </a:cxn>
              <a:cxn ang="0">
                <a:pos x="55" y="4"/>
              </a:cxn>
              <a:cxn ang="0">
                <a:pos x="59" y="0"/>
              </a:cxn>
              <a:cxn ang="0">
                <a:pos x="62" y="7"/>
              </a:cxn>
              <a:cxn ang="0">
                <a:pos x="68" y="15"/>
              </a:cxn>
              <a:cxn ang="0">
                <a:pos x="62" y="55"/>
              </a:cxn>
              <a:cxn ang="0">
                <a:pos x="59" y="63"/>
              </a:cxn>
              <a:cxn ang="0">
                <a:pos x="54" y="59"/>
              </a:cxn>
              <a:cxn ang="0">
                <a:pos x="45" y="60"/>
              </a:cxn>
              <a:cxn ang="0">
                <a:pos x="41" y="52"/>
              </a:cxn>
              <a:cxn ang="0">
                <a:pos x="47" y="44"/>
              </a:cxn>
              <a:cxn ang="0">
                <a:pos x="50" y="36"/>
              </a:cxn>
              <a:cxn ang="0">
                <a:pos x="56" y="40"/>
              </a:cxn>
              <a:cxn ang="0">
                <a:pos x="64" y="39"/>
              </a:cxn>
              <a:cxn ang="0">
                <a:pos x="63" y="46"/>
              </a:cxn>
              <a:cxn ang="0">
                <a:pos x="55" y="8"/>
              </a:cxn>
              <a:cxn ang="0">
                <a:pos x="59" y="13"/>
              </a:cxn>
              <a:cxn ang="0">
                <a:pos x="50" y="49"/>
              </a:cxn>
              <a:cxn ang="0">
                <a:pos x="55" y="45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6891" y="5095651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 ГБУ «ЦЭСИ РТ» в проведении стратегических сессий при разработке: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развития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ластера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Иннокам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стратегий развития ВУЗов республики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стратегий социально-экономического развития муниципальных образований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Стратегии-2030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Минус 27"/>
          <p:cNvSpPr/>
          <p:nvPr/>
        </p:nvSpPr>
        <p:spPr bwMode="auto">
          <a:xfrm>
            <a:off x="3909368" y="6291146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29" name="Номер слайда 1"/>
          <p:cNvSpPr txBox="1">
            <a:spLocks/>
          </p:cNvSpPr>
          <p:nvPr/>
        </p:nvSpPr>
        <p:spPr>
          <a:xfrm>
            <a:off x="6626770" y="64190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30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395536" y="299080"/>
            <a:ext cx="1647448" cy="1077999"/>
            <a:chOff x="285719" y="1500174"/>
            <a:chExt cx="3929092" cy="2928957"/>
          </a:xfrm>
        </p:grpSpPr>
        <p:sp>
          <p:nvSpPr>
            <p:cNvPr id="31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2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33" name="Рисунок 32" descr="images5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4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5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7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6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7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7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7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7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7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8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7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7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8857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4" grpId="0" animBg="1"/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7"/>
          <p:cNvGrpSpPr/>
          <p:nvPr/>
        </p:nvGrpSpPr>
        <p:grpSpPr>
          <a:xfrm>
            <a:off x="73374" y="3963657"/>
            <a:ext cx="4450452" cy="1221965"/>
            <a:chOff x="644107" y="1330751"/>
            <a:chExt cx="3874553" cy="816221"/>
          </a:xfrm>
          <a:solidFill>
            <a:srgbClr val="6DC4F9"/>
          </a:solidFill>
        </p:grpSpPr>
        <p:sp>
          <p:nvSpPr>
            <p:cNvPr id="5" name="Rounded Rectangle 48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" name="Rounded Rectangle 49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Isosceles Triangle 50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" name="Group 38"/>
          <p:cNvGrpSpPr/>
          <p:nvPr/>
        </p:nvGrpSpPr>
        <p:grpSpPr>
          <a:xfrm>
            <a:off x="107504" y="1471278"/>
            <a:ext cx="4409957" cy="1156642"/>
            <a:chOff x="644107" y="1330751"/>
            <a:chExt cx="3874553" cy="816221"/>
          </a:xfrm>
          <a:solidFill>
            <a:srgbClr val="0099CC"/>
          </a:solidFill>
        </p:grpSpPr>
        <p:sp>
          <p:nvSpPr>
            <p:cNvPr id="9" name="Rounded Rectangle 37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Rounded Rectangle 32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" name="Isosceles Triangle 36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1480777" y="611808"/>
            <a:ext cx="7427168" cy="353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СИТУАЦИОННОГО ЦЕНТРА </a:t>
            </a:r>
            <a:b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РЕСПУБЛИКИ ТАТАРСТАН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737" y="1597815"/>
            <a:ext cx="3145173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концепции создания Распределенного ситуационного центра Республики Татарстан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47"/>
          <p:cNvGrpSpPr/>
          <p:nvPr/>
        </p:nvGrpSpPr>
        <p:grpSpPr>
          <a:xfrm>
            <a:off x="107504" y="2704180"/>
            <a:ext cx="4450452" cy="1221965"/>
            <a:chOff x="644107" y="1330751"/>
            <a:chExt cx="3874553" cy="816221"/>
          </a:xfrm>
          <a:solidFill>
            <a:srgbClr val="6DC4F9"/>
          </a:solidFill>
        </p:grpSpPr>
        <p:sp>
          <p:nvSpPr>
            <p:cNvPr id="15" name="Rounded Rectangle 48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Rounded Rectangle 49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7" name="Isosceles Triangle 50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65517" y="2853648"/>
            <a:ext cx="3631715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нормативных правовых актов, регламентирующих вопросы создания и развития Распределенного ситуационного центра Республики Татарстан</a:t>
            </a:r>
            <a:endParaRPr lang="en-US" sz="13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1087" y="4038396"/>
            <a:ext cx="3239043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проектировании технологической платформы Распределенного ситуационного центра Республики Татарстан 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73"/>
          <p:cNvGrpSpPr/>
          <p:nvPr/>
        </p:nvGrpSpPr>
        <p:grpSpPr>
          <a:xfrm flipH="1">
            <a:off x="4624703" y="1469501"/>
            <a:ext cx="4411792" cy="1155656"/>
            <a:chOff x="644107" y="1330751"/>
            <a:chExt cx="3874553" cy="816221"/>
          </a:xfrm>
          <a:solidFill>
            <a:srgbClr val="0099CC"/>
          </a:solidFill>
        </p:grpSpPr>
        <p:sp>
          <p:nvSpPr>
            <p:cNvPr id="21" name="Rounded Rectangle 74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2" name="Rounded Rectangle 75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Isosceles Triangle 76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flipH="1">
            <a:off x="5132774" y="1566431"/>
            <a:ext cx="3202281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предложений по модернизации действующих и 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ситуационных центров в Российской Федерации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81"/>
          <p:cNvGrpSpPr/>
          <p:nvPr/>
        </p:nvGrpSpPr>
        <p:grpSpPr>
          <a:xfrm flipH="1">
            <a:off x="4624702" y="2701773"/>
            <a:ext cx="4411793" cy="1214960"/>
            <a:chOff x="644107" y="1330751"/>
            <a:chExt cx="3874553" cy="816221"/>
          </a:xfrm>
          <a:solidFill>
            <a:srgbClr val="0099FF"/>
          </a:solidFill>
        </p:grpSpPr>
        <p:sp>
          <p:nvSpPr>
            <p:cNvPr id="26" name="Rounded Rectangle 82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7" name="Rounded Rectangle 83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" name="Isosceles Triangle 84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085576" y="2828825"/>
            <a:ext cx="3249479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реестра информационных ресурсов и моделей Распределенного ситуационного центра Республики Татарстан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89"/>
          <p:cNvGrpSpPr/>
          <p:nvPr/>
        </p:nvGrpSpPr>
        <p:grpSpPr>
          <a:xfrm flipH="1">
            <a:off x="4612495" y="3971040"/>
            <a:ext cx="4411789" cy="1180772"/>
            <a:chOff x="644107" y="1330751"/>
            <a:chExt cx="3874553" cy="816221"/>
          </a:xfrm>
          <a:solidFill>
            <a:srgbClr val="0099FF"/>
          </a:solidFill>
        </p:grpSpPr>
        <p:sp>
          <p:nvSpPr>
            <p:cNvPr id="31" name="Rounded Rectangle 90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2" name="Rounded Rectangle 91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3" name="Isosceles Triangle 92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 flipH="1">
            <a:off x="5085576" y="4087145"/>
            <a:ext cx="3352905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алгоритмов моделирования и паспортизация моделей отраслевых министерств и ведомств Республики Татарстан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64"/>
          <p:cNvGrpSpPr/>
          <p:nvPr/>
        </p:nvGrpSpPr>
        <p:grpSpPr>
          <a:xfrm>
            <a:off x="287859" y="2978482"/>
            <a:ext cx="579038" cy="562460"/>
            <a:chOff x="735191" y="2518747"/>
            <a:chExt cx="579038" cy="562460"/>
          </a:xfrm>
        </p:grpSpPr>
        <p:sp>
          <p:nvSpPr>
            <p:cNvPr id="36" name="Oval 54"/>
            <p:cNvSpPr>
              <a:spLocks noChangeAspect="1"/>
            </p:cNvSpPr>
            <p:nvPr/>
          </p:nvSpPr>
          <p:spPr>
            <a:xfrm>
              <a:off x="735191" y="2518747"/>
              <a:ext cx="579038" cy="5624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31626"/>
              <a:endParaRPr lang="en-US" sz="2000" b="1" dirty="0">
                <a:solidFill>
                  <a:srgbClr val="00B0F0"/>
                </a:solidFill>
                <a:latin typeface="FontAwesome" pitchFamily="2" charset="0"/>
              </a:endParaRPr>
            </a:p>
          </p:txBody>
        </p:sp>
        <p:sp>
          <p:nvSpPr>
            <p:cNvPr id="37" name="Freeform 52"/>
            <p:cNvSpPr>
              <a:spLocks noEditPoints="1"/>
            </p:cNvSpPr>
            <p:nvPr/>
          </p:nvSpPr>
          <p:spPr bwMode="auto">
            <a:xfrm>
              <a:off x="899027" y="2664760"/>
              <a:ext cx="251367" cy="270435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rgbClr val="33CC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1626"/>
              <a:endParaRPr lang="en-US" sz="2000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8" name="Group 66"/>
          <p:cNvGrpSpPr/>
          <p:nvPr/>
        </p:nvGrpSpPr>
        <p:grpSpPr>
          <a:xfrm>
            <a:off x="285461" y="4199380"/>
            <a:ext cx="579038" cy="562460"/>
            <a:chOff x="735191" y="3583563"/>
            <a:chExt cx="579038" cy="562460"/>
          </a:xfrm>
        </p:grpSpPr>
        <p:sp>
          <p:nvSpPr>
            <p:cNvPr id="39" name="Oval 72"/>
            <p:cNvSpPr>
              <a:spLocks noChangeAspect="1"/>
            </p:cNvSpPr>
            <p:nvPr/>
          </p:nvSpPr>
          <p:spPr>
            <a:xfrm>
              <a:off x="735191" y="3583563"/>
              <a:ext cx="579038" cy="5624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31626"/>
              <a:endParaRPr lang="en-US" sz="2000" b="1" dirty="0">
                <a:solidFill>
                  <a:srgbClr val="008DC3"/>
                </a:solidFill>
                <a:latin typeface="FontAwesome" pitchFamily="2" charset="0"/>
              </a:endParaRPr>
            </a:p>
          </p:txBody>
        </p:sp>
        <p:sp>
          <p:nvSpPr>
            <p:cNvPr id="40" name="Freeform 103"/>
            <p:cNvSpPr>
              <a:spLocks noEditPoints="1"/>
            </p:cNvSpPr>
            <p:nvPr/>
          </p:nvSpPr>
          <p:spPr bwMode="auto">
            <a:xfrm>
              <a:off x="899027" y="3685335"/>
              <a:ext cx="250504" cy="368872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rgbClr val="33CC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1626"/>
              <a:endParaRPr lang="en-US" sz="2000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1" name="Group 81"/>
          <p:cNvGrpSpPr/>
          <p:nvPr/>
        </p:nvGrpSpPr>
        <p:grpSpPr>
          <a:xfrm>
            <a:off x="298981" y="1658169"/>
            <a:ext cx="579038" cy="562460"/>
            <a:chOff x="735191" y="1461827"/>
            <a:chExt cx="579038" cy="562460"/>
          </a:xfrm>
        </p:grpSpPr>
        <p:sp>
          <p:nvSpPr>
            <p:cNvPr id="42" name="Oval 24"/>
            <p:cNvSpPr>
              <a:spLocks noChangeAspect="1"/>
            </p:cNvSpPr>
            <p:nvPr/>
          </p:nvSpPr>
          <p:spPr>
            <a:xfrm>
              <a:off x="735191" y="1461827"/>
              <a:ext cx="579038" cy="5624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31626"/>
              <a:endParaRPr lang="en-US" sz="2000" b="1" dirty="0">
                <a:solidFill>
                  <a:srgbClr val="0070C0"/>
                </a:solidFill>
                <a:latin typeface="FontAwesome" pitchFamily="2" charset="0"/>
              </a:endParaRPr>
            </a:p>
          </p:txBody>
        </p:sp>
        <p:sp>
          <p:nvSpPr>
            <p:cNvPr id="43" name="Freeform 245"/>
            <p:cNvSpPr>
              <a:spLocks/>
            </p:cNvSpPr>
            <p:nvPr/>
          </p:nvSpPr>
          <p:spPr bwMode="auto">
            <a:xfrm>
              <a:off x="908029" y="1626376"/>
              <a:ext cx="233363" cy="233363"/>
            </a:xfrm>
            <a:custGeom>
              <a:avLst/>
              <a:gdLst/>
              <a:ahLst/>
              <a:cxnLst>
                <a:cxn ang="0">
                  <a:pos x="68" y="3"/>
                </a:cxn>
                <a:cxn ang="0">
                  <a:pos x="58" y="61"/>
                </a:cxn>
                <a:cxn ang="0">
                  <a:pos x="57" y="63"/>
                </a:cxn>
                <a:cxn ang="0">
                  <a:pos x="56" y="63"/>
                </a:cxn>
                <a:cxn ang="0">
                  <a:pos x="55" y="63"/>
                </a:cxn>
                <a:cxn ang="0">
                  <a:pos x="38" y="56"/>
                </a:cxn>
                <a:cxn ang="0">
                  <a:pos x="28" y="67"/>
                </a:cxn>
                <a:cxn ang="0">
                  <a:pos x="26" y="68"/>
                </a:cxn>
                <a:cxn ang="0">
                  <a:pos x="26" y="68"/>
                </a:cxn>
                <a:cxn ang="0">
                  <a:pos x="24" y="65"/>
                </a:cxn>
                <a:cxn ang="0">
                  <a:pos x="24" y="52"/>
                </a:cxn>
                <a:cxn ang="0">
                  <a:pos x="57" y="12"/>
                </a:cxn>
                <a:cxn ang="0">
                  <a:pos x="16" y="47"/>
                </a:cxn>
                <a:cxn ang="0">
                  <a:pos x="1" y="41"/>
                </a:cxn>
                <a:cxn ang="0">
                  <a:pos x="0" y="39"/>
                </a:cxn>
                <a:cxn ang="0">
                  <a:pos x="1" y="36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7" y="0"/>
                </a:cxn>
                <a:cxn ang="0">
                  <a:pos x="68" y="3"/>
                </a:cxn>
              </a:cxnLst>
              <a:rect l="0" t="0" r="r" b="b"/>
              <a:pathLst>
                <a:path w="68" h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7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7"/>
                    <a:pt x="24" y="66"/>
                    <a:pt x="24" y="6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1626"/>
              <a:endParaRPr lang="en-US" sz="2000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4" name="Oval 80"/>
          <p:cNvSpPr>
            <a:spLocks noChangeAspect="1"/>
          </p:cNvSpPr>
          <p:nvPr/>
        </p:nvSpPr>
        <p:spPr>
          <a:xfrm flipH="1">
            <a:off x="8278049" y="1639750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31626"/>
            <a:endParaRPr lang="en-US" sz="2000" b="1" dirty="0">
              <a:solidFill>
                <a:srgbClr val="007EAE"/>
              </a:solidFill>
              <a:latin typeface="FontAwesome" pitchFamily="2" charset="0"/>
            </a:endParaRPr>
          </a:p>
        </p:txBody>
      </p:sp>
      <p:grpSp>
        <p:nvGrpSpPr>
          <p:cNvPr id="45" name="Group 38"/>
          <p:cNvGrpSpPr/>
          <p:nvPr/>
        </p:nvGrpSpPr>
        <p:grpSpPr>
          <a:xfrm>
            <a:off x="107505" y="5209181"/>
            <a:ext cx="4395858" cy="1244155"/>
            <a:chOff x="644107" y="1330751"/>
            <a:chExt cx="3874553" cy="816221"/>
          </a:xfrm>
          <a:solidFill>
            <a:srgbClr val="0066CC"/>
          </a:solidFill>
        </p:grpSpPr>
        <p:sp>
          <p:nvSpPr>
            <p:cNvPr id="46" name="Rounded Rectangle 37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7" name="Rounded Rectangle 32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" name="Isosceles Triangle 36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9" name="Group 73"/>
          <p:cNvGrpSpPr/>
          <p:nvPr/>
        </p:nvGrpSpPr>
        <p:grpSpPr>
          <a:xfrm flipH="1">
            <a:off x="4619085" y="5209181"/>
            <a:ext cx="4417410" cy="1244155"/>
            <a:chOff x="644107" y="1330751"/>
            <a:chExt cx="3874553" cy="816221"/>
          </a:xfrm>
          <a:solidFill>
            <a:srgbClr val="0099CC"/>
          </a:solidFill>
        </p:grpSpPr>
        <p:sp>
          <p:nvSpPr>
            <p:cNvPr id="50" name="Rounded Rectangle 74"/>
            <p:cNvSpPr/>
            <p:nvPr/>
          </p:nvSpPr>
          <p:spPr>
            <a:xfrm>
              <a:off x="644107" y="1384863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1" name="Rounded Rectangle 75"/>
            <p:cNvSpPr/>
            <p:nvPr/>
          </p:nvSpPr>
          <p:spPr>
            <a:xfrm>
              <a:off x="644107" y="1330751"/>
              <a:ext cx="3725972" cy="76210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Isosceles Triangle 76"/>
            <p:cNvSpPr/>
            <p:nvPr/>
          </p:nvSpPr>
          <p:spPr>
            <a:xfrm rot="5400000">
              <a:off x="4322531" y="1607670"/>
              <a:ext cx="183987" cy="20827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1626"/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990693" y="5510541"/>
            <a:ext cx="3037548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Администрирование Ситуационного центра ЦЭСИ РТ при КМ РТ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86310" y="5402792"/>
            <a:ext cx="3481258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комплекса предложений по развитию информационно-аналитической системы «Открытый Татарстан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72"/>
          <p:cNvSpPr>
            <a:spLocks noChangeAspect="1"/>
          </p:cNvSpPr>
          <p:nvPr/>
        </p:nvSpPr>
        <p:spPr>
          <a:xfrm>
            <a:off x="8310032" y="5510541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31626"/>
            <a:endParaRPr lang="en-US" sz="2000" b="1" dirty="0">
              <a:solidFill>
                <a:srgbClr val="008DC3"/>
              </a:solidFill>
              <a:latin typeface="FontAwesome" pitchFamily="2" charset="0"/>
            </a:endParaRPr>
          </a:p>
        </p:txBody>
      </p:sp>
      <p:sp>
        <p:nvSpPr>
          <p:cNvPr id="58" name="Freeform 6"/>
          <p:cNvSpPr>
            <a:spLocks noEditPoints="1"/>
          </p:cNvSpPr>
          <p:nvPr/>
        </p:nvSpPr>
        <p:spPr bwMode="auto">
          <a:xfrm>
            <a:off x="8358179" y="3093152"/>
            <a:ext cx="405954" cy="301778"/>
          </a:xfrm>
          <a:custGeom>
            <a:avLst/>
            <a:gdLst/>
            <a:ahLst/>
            <a:cxnLst>
              <a:cxn ang="0">
                <a:pos x="64" y="48"/>
              </a:cxn>
              <a:cxn ang="0">
                <a:pos x="61" y="50"/>
              </a:cxn>
              <a:cxn ang="0">
                <a:pos x="2" y="50"/>
              </a:cxn>
              <a:cxn ang="0">
                <a:pos x="0" y="48"/>
              </a:cxn>
              <a:cxn ang="0">
                <a:pos x="0" y="43"/>
              </a:cxn>
              <a:cxn ang="0">
                <a:pos x="2" y="41"/>
              </a:cxn>
              <a:cxn ang="0">
                <a:pos x="61" y="41"/>
              </a:cxn>
              <a:cxn ang="0">
                <a:pos x="64" y="43"/>
              </a:cxn>
              <a:cxn ang="0">
                <a:pos x="64" y="48"/>
              </a:cxn>
              <a:cxn ang="0">
                <a:pos x="59" y="20"/>
              </a:cxn>
              <a:cxn ang="0">
                <a:pos x="57" y="23"/>
              </a:cxn>
              <a:cxn ang="0">
                <a:pos x="7" y="23"/>
              </a:cxn>
              <a:cxn ang="0">
                <a:pos x="4" y="20"/>
              </a:cxn>
              <a:cxn ang="0">
                <a:pos x="4" y="16"/>
              </a:cxn>
              <a:cxn ang="0">
                <a:pos x="7" y="13"/>
              </a:cxn>
              <a:cxn ang="0">
                <a:pos x="57" y="13"/>
              </a:cxn>
              <a:cxn ang="0">
                <a:pos x="59" y="16"/>
              </a:cxn>
              <a:cxn ang="0">
                <a:pos x="59" y="20"/>
              </a:cxn>
              <a:cxn ang="0">
                <a:pos x="50" y="34"/>
              </a:cxn>
              <a:cxn ang="0">
                <a:pos x="48" y="36"/>
              </a:cxn>
              <a:cxn ang="0">
                <a:pos x="16" y="36"/>
              </a:cxn>
              <a:cxn ang="0">
                <a:pos x="13" y="34"/>
              </a:cxn>
              <a:cxn ang="0">
                <a:pos x="13" y="29"/>
              </a:cxn>
              <a:cxn ang="0">
                <a:pos x="16" y="27"/>
              </a:cxn>
              <a:cxn ang="0">
                <a:pos x="48" y="27"/>
              </a:cxn>
              <a:cxn ang="0">
                <a:pos x="50" y="29"/>
              </a:cxn>
              <a:cxn ang="0">
                <a:pos x="50" y="34"/>
              </a:cxn>
              <a:cxn ang="0">
                <a:pos x="45" y="7"/>
              </a:cxn>
              <a:cxn ang="0">
                <a:pos x="43" y="9"/>
              </a:cxn>
              <a:cxn ang="0">
                <a:pos x="20" y="9"/>
              </a:cxn>
              <a:cxn ang="0">
                <a:pos x="18" y="7"/>
              </a:cxn>
              <a:cxn ang="0">
                <a:pos x="18" y="2"/>
              </a:cxn>
              <a:cxn ang="0">
                <a:pos x="20" y="0"/>
              </a:cxn>
              <a:cxn ang="0">
                <a:pos x="43" y="0"/>
              </a:cxn>
              <a:cxn ang="0">
                <a:pos x="45" y="2"/>
              </a:cxn>
              <a:cxn ang="0">
                <a:pos x="45" y="7"/>
              </a:cxn>
            </a:cxnLst>
            <a:rect l="0" t="0" r="r" b="b"/>
            <a:pathLst>
              <a:path w="64" h="50">
                <a:moveTo>
                  <a:pt x="64" y="48"/>
                </a:moveTo>
                <a:cubicBezTo>
                  <a:pt x="64" y="49"/>
                  <a:pt x="63" y="50"/>
                  <a:pt x="61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0"/>
                  <a:pt x="0" y="49"/>
                  <a:pt x="0" y="48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2"/>
                  <a:pt x="1" y="41"/>
                  <a:pt x="2" y="41"/>
                </a:cubicBezTo>
                <a:cubicBezTo>
                  <a:pt x="61" y="41"/>
                  <a:pt x="61" y="41"/>
                  <a:pt x="61" y="41"/>
                </a:cubicBezTo>
                <a:cubicBezTo>
                  <a:pt x="63" y="41"/>
                  <a:pt x="64" y="42"/>
                  <a:pt x="64" y="43"/>
                </a:cubicBezTo>
                <a:lnTo>
                  <a:pt x="64" y="48"/>
                </a:lnTo>
                <a:close/>
                <a:moveTo>
                  <a:pt x="59" y="20"/>
                </a:moveTo>
                <a:cubicBezTo>
                  <a:pt x="59" y="22"/>
                  <a:pt x="58" y="23"/>
                  <a:pt x="5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3"/>
                  <a:pt x="4" y="22"/>
                  <a:pt x="4" y="20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4"/>
                  <a:pt x="5" y="13"/>
                  <a:pt x="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8" y="13"/>
                  <a:pt x="59" y="14"/>
                  <a:pt x="59" y="16"/>
                </a:cubicBezTo>
                <a:lnTo>
                  <a:pt x="59" y="20"/>
                </a:lnTo>
                <a:close/>
                <a:moveTo>
                  <a:pt x="50" y="34"/>
                </a:moveTo>
                <a:cubicBezTo>
                  <a:pt x="50" y="35"/>
                  <a:pt x="49" y="36"/>
                  <a:pt x="48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3" y="35"/>
                  <a:pt x="13" y="34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5" y="27"/>
                  <a:pt x="16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50" y="28"/>
                  <a:pt x="50" y="29"/>
                </a:cubicBezTo>
                <a:lnTo>
                  <a:pt x="50" y="34"/>
                </a:lnTo>
                <a:close/>
                <a:moveTo>
                  <a:pt x="45" y="7"/>
                </a:moveTo>
                <a:cubicBezTo>
                  <a:pt x="45" y="8"/>
                  <a:pt x="44" y="9"/>
                  <a:pt x="43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9" y="0"/>
                  <a:pt x="20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5" y="1"/>
                  <a:pt x="45" y="2"/>
                </a:cubicBezTo>
                <a:lnTo>
                  <a:pt x="45" y="7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Минус 67"/>
          <p:cNvSpPr/>
          <p:nvPr/>
        </p:nvSpPr>
        <p:spPr bwMode="auto">
          <a:xfrm>
            <a:off x="3939345" y="6324006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69" name="Номер слайда 1"/>
          <p:cNvSpPr txBox="1">
            <a:spLocks/>
          </p:cNvSpPr>
          <p:nvPr/>
        </p:nvSpPr>
        <p:spPr>
          <a:xfrm>
            <a:off x="6671601" y="64489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31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0" name="Oval 72"/>
          <p:cNvSpPr>
            <a:spLocks noChangeAspect="1"/>
          </p:cNvSpPr>
          <p:nvPr/>
        </p:nvSpPr>
        <p:spPr>
          <a:xfrm>
            <a:off x="374850" y="5510541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31626"/>
            <a:endParaRPr lang="en-US" sz="2000" b="1" dirty="0">
              <a:solidFill>
                <a:srgbClr val="008DC3"/>
              </a:solidFill>
              <a:latin typeface="FontAwesome" pitchFamily="2" charset="0"/>
            </a:endParaRPr>
          </a:p>
        </p:txBody>
      </p:sp>
      <p:sp>
        <p:nvSpPr>
          <p:cNvPr id="71" name="Freeform 62"/>
          <p:cNvSpPr>
            <a:spLocks noChangeAspect="1" noEditPoints="1"/>
          </p:cNvSpPr>
          <p:nvPr/>
        </p:nvSpPr>
        <p:spPr bwMode="auto">
          <a:xfrm>
            <a:off x="481185" y="5594527"/>
            <a:ext cx="361252" cy="394488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Freeform 166"/>
          <p:cNvSpPr>
            <a:spLocks noEditPoints="1"/>
          </p:cNvSpPr>
          <p:nvPr/>
        </p:nvSpPr>
        <p:spPr bwMode="auto">
          <a:xfrm>
            <a:off x="8419647" y="1760997"/>
            <a:ext cx="335868" cy="338338"/>
          </a:xfrm>
          <a:custGeom>
            <a:avLst/>
            <a:gdLst/>
            <a:ahLst/>
            <a:cxnLst>
              <a:cxn ang="0">
                <a:pos x="1" y="42"/>
              </a:cxn>
              <a:cxn ang="0">
                <a:pos x="1" y="40"/>
              </a:cxn>
              <a:cxn ang="0">
                <a:pos x="14" y="41"/>
              </a:cxn>
              <a:cxn ang="0">
                <a:pos x="30" y="19"/>
              </a:cxn>
              <a:cxn ang="0">
                <a:pos x="17" y="8"/>
              </a:cxn>
              <a:cxn ang="0">
                <a:pos x="9" y="14"/>
              </a:cxn>
              <a:cxn ang="0">
                <a:pos x="9" y="19"/>
              </a:cxn>
              <a:cxn ang="0">
                <a:pos x="18" y="39"/>
              </a:cxn>
              <a:cxn ang="0">
                <a:pos x="4" y="24"/>
              </a:cxn>
              <a:cxn ang="0">
                <a:pos x="4" y="9"/>
              </a:cxn>
              <a:cxn ang="0">
                <a:pos x="17" y="0"/>
              </a:cxn>
              <a:cxn ang="0">
                <a:pos x="37" y="16"/>
              </a:cxn>
              <a:cxn ang="0">
                <a:pos x="30" y="19"/>
              </a:cxn>
              <a:cxn ang="0">
                <a:pos x="6" y="58"/>
              </a:cxn>
              <a:cxn ang="0">
                <a:pos x="5" y="56"/>
              </a:cxn>
              <a:cxn ang="0">
                <a:pos x="16" y="46"/>
              </a:cxn>
              <a:cxn ang="0">
                <a:pos x="7" y="58"/>
              </a:cxn>
              <a:cxn ang="0">
                <a:pos x="22" y="63"/>
              </a:cxn>
              <a:cxn ang="0">
                <a:pos x="20" y="49"/>
              </a:cxn>
              <a:cxn ang="0">
                <a:pos x="23" y="49"/>
              </a:cxn>
              <a:cxn ang="0">
                <a:pos x="59" y="54"/>
              </a:cxn>
              <a:cxn ang="0">
                <a:pos x="46" y="62"/>
              </a:cxn>
              <a:cxn ang="0">
                <a:pos x="25" y="46"/>
              </a:cxn>
              <a:cxn ang="0">
                <a:pos x="33" y="43"/>
              </a:cxn>
              <a:cxn ang="0">
                <a:pos x="48" y="54"/>
              </a:cxn>
              <a:cxn ang="0">
                <a:pos x="55" y="46"/>
              </a:cxn>
              <a:cxn ang="0">
                <a:pos x="44" y="33"/>
              </a:cxn>
              <a:cxn ang="0">
                <a:pos x="46" y="25"/>
              </a:cxn>
              <a:cxn ang="0">
                <a:pos x="62" y="46"/>
              </a:cxn>
              <a:cxn ang="0">
                <a:pos x="42" y="13"/>
              </a:cxn>
              <a:cxn ang="0">
                <a:pos x="40" y="13"/>
              </a:cxn>
              <a:cxn ang="0">
                <a:pos x="41" y="0"/>
              </a:cxn>
              <a:cxn ang="0">
                <a:pos x="42" y="13"/>
              </a:cxn>
              <a:cxn ang="0">
                <a:pos x="47" y="17"/>
              </a:cxn>
              <a:cxn ang="0">
                <a:pos x="46" y="15"/>
              </a:cxn>
              <a:cxn ang="0">
                <a:pos x="58" y="5"/>
              </a:cxn>
              <a:cxn ang="0">
                <a:pos x="48" y="16"/>
              </a:cxn>
              <a:cxn ang="0">
                <a:pos x="50" y="23"/>
              </a:cxn>
              <a:cxn ang="0">
                <a:pos x="50" y="20"/>
              </a:cxn>
              <a:cxn ang="0">
                <a:pos x="63" y="22"/>
              </a:cxn>
            </a:cxnLst>
            <a:rect l="0" t="0" r="r" b="b"/>
            <a:pathLst>
              <a:path w="63" h="63">
                <a:moveTo>
                  <a:pt x="13" y="42"/>
                </a:moveTo>
                <a:cubicBezTo>
                  <a:pt x="1" y="42"/>
                  <a:pt x="1" y="42"/>
                  <a:pt x="1" y="42"/>
                </a:cubicBezTo>
                <a:cubicBezTo>
                  <a:pt x="0" y="42"/>
                  <a:pt x="0" y="42"/>
                  <a:pt x="0" y="41"/>
                </a:cubicBezTo>
                <a:cubicBezTo>
                  <a:pt x="0" y="40"/>
                  <a:pt x="0" y="40"/>
                  <a:pt x="1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40"/>
                  <a:pt x="14" y="40"/>
                  <a:pt x="14" y="41"/>
                </a:cubicBezTo>
                <a:cubicBezTo>
                  <a:pt x="14" y="42"/>
                  <a:pt x="14" y="42"/>
                  <a:pt x="13" y="42"/>
                </a:cubicBezTo>
                <a:close/>
                <a:moveTo>
                  <a:pt x="30" y="19"/>
                </a:moveTo>
                <a:cubicBezTo>
                  <a:pt x="19" y="9"/>
                  <a:pt x="19" y="9"/>
                  <a:pt x="19" y="9"/>
                </a:cubicBezTo>
                <a:cubicBezTo>
                  <a:pt x="19" y="8"/>
                  <a:pt x="18" y="8"/>
                  <a:pt x="17" y="8"/>
                </a:cubicBezTo>
                <a:cubicBezTo>
                  <a:pt x="16" y="8"/>
                  <a:pt x="15" y="8"/>
                  <a:pt x="14" y="9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5"/>
                  <a:pt x="8" y="16"/>
                  <a:pt x="8" y="17"/>
                </a:cubicBezTo>
                <a:cubicBezTo>
                  <a:pt x="8" y="18"/>
                  <a:pt x="8" y="19"/>
                  <a:pt x="9" y="19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8"/>
                  <a:pt x="17" y="38"/>
                  <a:pt x="16" y="37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2"/>
                  <a:pt x="0" y="20"/>
                  <a:pt x="0" y="17"/>
                </a:cubicBezTo>
                <a:cubicBezTo>
                  <a:pt x="0" y="14"/>
                  <a:pt x="2" y="11"/>
                  <a:pt x="4" y="9"/>
                </a:cubicBezTo>
                <a:cubicBezTo>
                  <a:pt x="9" y="3"/>
                  <a:pt x="9" y="3"/>
                  <a:pt x="9" y="3"/>
                </a:cubicBezTo>
                <a:cubicBezTo>
                  <a:pt x="11" y="1"/>
                  <a:pt x="14" y="0"/>
                  <a:pt x="17" y="0"/>
                </a:cubicBezTo>
                <a:cubicBezTo>
                  <a:pt x="20" y="0"/>
                  <a:pt x="23" y="1"/>
                  <a:pt x="25" y="4"/>
                </a:cubicBezTo>
                <a:cubicBezTo>
                  <a:pt x="37" y="16"/>
                  <a:pt x="37" y="16"/>
                  <a:pt x="37" y="16"/>
                </a:cubicBezTo>
                <a:cubicBezTo>
                  <a:pt x="38" y="17"/>
                  <a:pt x="38" y="18"/>
                  <a:pt x="39" y="18"/>
                </a:cubicBezTo>
                <a:lnTo>
                  <a:pt x="30" y="19"/>
                </a:lnTo>
                <a:close/>
                <a:moveTo>
                  <a:pt x="7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58"/>
                  <a:pt x="5" y="58"/>
                  <a:pt x="5" y="58"/>
                </a:cubicBezTo>
                <a:cubicBezTo>
                  <a:pt x="5" y="57"/>
                  <a:pt x="5" y="56"/>
                  <a:pt x="5" y="56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6"/>
                  <a:pt x="16" y="46"/>
                  <a:pt x="16" y="46"/>
                </a:cubicBezTo>
                <a:cubicBezTo>
                  <a:pt x="17" y="47"/>
                  <a:pt x="17" y="47"/>
                  <a:pt x="16" y="48"/>
                </a:cubicBezTo>
                <a:lnTo>
                  <a:pt x="7" y="58"/>
                </a:lnTo>
                <a:close/>
                <a:moveTo>
                  <a:pt x="23" y="62"/>
                </a:moveTo>
                <a:cubicBezTo>
                  <a:pt x="23" y="62"/>
                  <a:pt x="22" y="63"/>
                  <a:pt x="22" y="63"/>
                </a:cubicBezTo>
                <a:cubicBezTo>
                  <a:pt x="21" y="63"/>
                  <a:pt x="20" y="62"/>
                  <a:pt x="20" y="62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1" y="48"/>
                  <a:pt x="22" y="48"/>
                </a:cubicBezTo>
                <a:cubicBezTo>
                  <a:pt x="22" y="48"/>
                  <a:pt x="23" y="49"/>
                  <a:pt x="23" y="49"/>
                </a:cubicBezTo>
                <a:lnTo>
                  <a:pt x="23" y="62"/>
                </a:lnTo>
                <a:close/>
                <a:moveTo>
                  <a:pt x="59" y="54"/>
                </a:moveTo>
                <a:cubicBezTo>
                  <a:pt x="54" y="59"/>
                  <a:pt x="54" y="59"/>
                  <a:pt x="54" y="59"/>
                </a:cubicBezTo>
                <a:cubicBezTo>
                  <a:pt x="51" y="61"/>
                  <a:pt x="49" y="62"/>
                  <a:pt x="46" y="62"/>
                </a:cubicBezTo>
                <a:cubicBezTo>
                  <a:pt x="43" y="62"/>
                  <a:pt x="40" y="61"/>
                  <a:pt x="38" y="59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6"/>
                  <a:pt x="24" y="45"/>
                  <a:pt x="24" y="44"/>
                </a:cubicBezTo>
                <a:cubicBezTo>
                  <a:pt x="33" y="43"/>
                  <a:pt x="33" y="43"/>
                  <a:pt x="33" y="43"/>
                </a:cubicBezTo>
                <a:cubicBezTo>
                  <a:pt x="43" y="54"/>
                  <a:pt x="43" y="54"/>
                  <a:pt x="43" y="54"/>
                </a:cubicBezTo>
                <a:cubicBezTo>
                  <a:pt x="45" y="55"/>
                  <a:pt x="47" y="55"/>
                  <a:pt x="48" y="54"/>
                </a:cubicBezTo>
                <a:cubicBezTo>
                  <a:pt x="54" y="48"/>
                  <a:pt x="54" y="48"/>
                  <a:pt x="54" y="48"/>
                </a:cubicBezTo>
                <a:cubicBezTo>
                  <a:pt x="55" y="48"/>
                  <a:pt x="55" y="47"/>
                  <a:pt x="55" y="46"/>
                </a:cubicBezTo>
                <a:cubicBezTo>
                  <a:pt x="55" y="45"/>
                  <a:pt x="55" y="44"/>
                  <a:pt x="54" y="43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24"/>
                  <a:pt x="44" y="24"/>
                  <a:pt x="44" y="24"/>
                </a:cubicBezTo>
                <a:cubicBezTo>
                  <a:pt x="45" y="24"/>
                  <a:pt x="46" y="25"/>
                  <a:pt x="46" y="25"/>
                </a:cubicBezTo>
                <a:cubicBezTo>
                  <a:pt x="59" y="38"/>
                  <a:pt x="59" y="38"/>
                  <a:pt x="59" y="38"/>
                </a:cubicBezTo>
                <a:cubicBezTo>
                  <a:pt x="61" y="40"/>
                  <a:pt x="62" y="43"/>
                  <a:pt x="62" y="46"/>
                </a:cubicBezTo>
                <a:cubicBezTo>
                  <a:pt x="62" y="49"/>
                  <a:pt x="61" y="52"/>
                  <a:pt x="59" y="54"/>
                </a:cubicBezTo>
                <a:close/>
                <a:moveTo>
                  <a:pt x="42" y="13"/>
                </a:moveTo>
                <a:cubicBezTo>
                  <a:pt x="42" y="14"/>
                  <a:pt x="42" y="14"/>
                  <a:pt x="41" y="14"/>
                </a:cubicBezTo>
                <a:cubicBezTo>
                  <a:pt x="40" y="14"/>
                  <a:pt x="40" y="14"/>
                  <a:pt x="40" y="13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0"/>
                  <a:pt x="40" y="0"/>
                  <a:pt x="41" y="0"/>
                </a:cubicBezTo>
                <a:cubicBezTo>
                  <a:pt x="42" y="0"/>
                  <a:pt x="42" y="0"/>
                  <a:pt x="42" y="1"/>
                </a:cubicBezTo>
                <a:lnTo>
                  <a:pt x="42" y="13"/>
                </a:lnTo>
                <a:close/>
                <a:moveTo>
                  <a:pt x="48" y="16"/>
                </a:moveTo>
                <a:cubicBezTo>
                  <a:pt x="48" y="17"/>
                  <a:pt x="47" y="17"/>
                  <a:pt x="47" y="17"/>
                </a:cubicBezTo>
                <a:cubicBezTo>
                  <a:pt x="47" y="17"/>
                  <a:pt x="47" y="17"/>
                  <a:pt x="46" y="16"/>
                </a:cubicBezTo>
                <a:cubicBezTo>
                  <a:pt x="46" y="16"/>
                  <a:pt x="46" y="15"/>
                  <a:pt x="46" y="15"/>
                </a:cubicBezTo>
                <a:cubicBezTo>
                  <a:pt x="56" y="5"/>
                  <a:pt x="56" y="5"/>
                  <a:pt x="56" y="5"/>
                </a:cubicBezTo>
                <a:cubicBezTo>
                  <a:pt x="56" y="4"/>
                  <a:pt x="57" y="4"/>
                  <a:pt x="58" y="5"/>
                </a:cubicBezTo>
                <a:cubicBezTo>
                  <a:pt x="58" y="5"/>
                  <a:pt x="58" y="6"/>
                  <a:pt x="58" y="7"/>
                </a:cubicBezTo>
                <a:lnTo>
                  <a:pt x="48" y="16"/>
                </a:lnTo>
                <a:close/>
                <a:moveTo>
                  <a:pt x="62" y="23"/>
                </a:moveTo>
                <a:cubicBezTo>
                  <a:pt x="50" y="23"/>
                  <a:pt x="50" y="23"/>
                  <a:pt x="50" y="23"/>
                </a:cubicBezTo>
                <a:cubicBezTo>
                  <a:pt x="49" y="23"/>
                  <a:pt x="48" y="22"/>
                  <a:pt x="48" y="22"/>
                </a:cubicBezTo>
                <a:cubicBezTo>
                  <a:pt x="48" y="21"/>
                  <a:pt x="49" y="20"/>
                  <a:pt x="50" y="20"/>
                </a:cubicBezTo>
                <a:cubicBezTo>
                  <a:pt x="62" y="20"/>
                  <a:pt x="62" y="20"/>
                  <a:pt x="62" y="20"/>
                </a:cubicBezTo>
                <a:cubicBezTo>
                  <a:pt x="62" y="20"/>
                  <a:pt x="63" y="21"/>
                  <a:pt x="63" y="22"/>
                </a:cubicBezTo>
                <a:cubicBezTo>
                  <a:pt x="63" y="22"/>
                  <a:pt x="62" y="23"/>
                  <a:pt x="62" y="23"/>
                </a:cubicBezTo>
                <a:close/>
              </a:path>
            </a:pathLst>
          </a:custGeom>
          <a:solidFill>
            <a:srgbClr val="0099C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Oval 88"/>
          <p:cNvSpPr>
            <a:spLocks noChangeAspect="1"/>
          </p:cNvSpPr>
          <p:nvPr/>
        </p:nvSpPr>
        <p:spPr>
          <a:xfrm flipH="1">
            <a:off x="8324193" y="2970821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31626"/>
            <a:endParaRPr lang="en-US" sz="2000" b="1" dirty="0">
              <a:solidFill>
                <a:srgbClr val="23A1FF"/>
              </a:solidFill>
              <a:latin typeface="FontAwesome" pitchFamily="2" charset="0"/>
            </a:endParaRPr>
          </a:p>
        </p:txBody>
      </p:sp>
      <p:sp>
        <p:nvSpPr>
          <p:cNvPr id="74" name="Freeform 6"/>
          <p:cNvSpPr>
            <a:spLocks noEditPoints="1"/>
          </p:cNvSpPr>
          <p:nvPr/>
        </p:nvSpPr>
        <p:spPr bwMode="auto">
          <a:xfrm>
            <a:off x="8404323" y="3096955"/>
            <a:ext cx="405954" cy="301778"/>
          </a:xfrm>
          <a:custGeom>
            <a:avLst/>
            <a:gdLst/>
            <a:ahLst/>
            <a:cxnLst>
              <a:cxn ang="0">
                <a:pos x="64" y="48"/>
              </a:cxn>
              <a:cxn ang="0">
                <a:pos x="61" y="50"/>
              </a:cxn>
              <a:cxn ang="0">
                <a:pos x="2" y="50"/>
              </a:cxn>
              <a:cxn ang="0">
                <a:pos x="0" y="48"/>
              </a:cxn>
              <a:cxn ang="0">
                <a:pos x="0" y="43"/>
              </a:cxn>
              <a:cxn ang="0">
                <a:pos x="2" y="41"/>
              </a:cxn>
              <a:cxn ang="0">
                <a:pos x="61" y="41"/>
              </a:cxn>
              <a:cxn ang="0">
                <a:pos x="64" y="43"/>
              </a:cxn>
              <a:cxn ang="0">
                <a:pos x="64" y="48"/>
              </a:cxn>
              <a:cxn ang="0">
                <a:pos x="59" y="20"/>
              </a:cxn>
              <a:cxn ang="0">
                <a:pos x="57" y="23"/>
              </a:cxn>
              <a:cxn ang="0">
                <a:pos x="7" y="23"/>
              </a:cxn>
              <a:cxn ang="0">
                <a:pos x="4" y="20"/>
              </a:cxn>
              <a:cxn ang="0">
                <a:pos x="4" y="16"/>
              </a:cxn>
              <a:cxn ang="0">
                <a:pos x="7" y="13"/>
              </a:cxn>
              <a:cxn ang="0">
                <a:pos x="57" y="13"/>
              </a:cxn>
              <a:cxn ang="0">
                <a:pos x="59" y="16"/>
              </a:cxn>
              <a:cxn ang="0">
                <a:pos x="59" y="20"/>
              </a:cxn>
              <a:cxn ang="0">
                <a:pos x="50" y="34"/>
              </a:cxn>
              <a:cxn ang="0">
                <a:pos x="48" y="36"/>
              </a:cxn>
              <a:cxn ang="0">
                <a:pos x="16" y="36"/>
              </a:cxn>
              <a:cxn ang="0">
                <a:pos x="13" y="34"/>
              </a:cxn>
              <a:cxn ang="0">
                <a:pos x="13" y="29"/>
              </a:cxn>
              <a:cxn ang="0">
                <a:pos x="16" y="27"/>
              </a:cxn>
              <a:cxn ang="0">
                <a:pos x="48" y="27"/>
              </a:cxn>
              <a:cxn ang="0">
                <a:pos x="50" y="29"/>
              </a:cxn>
              <a:cxn ang="0">
                <a:pos x="50" y="34"/>
              </a:cxn>
              <a:cxn ang="0">
                <a:pos x="45" y="7"/>
              </a:cxn>
              <a:cxn ang="0">
                <a:pos x="43" y="9"/>
              </a:cxn>
              <a:cxn ang="0">
                <a:pos x="20" y="9"/>
              </a:cxn>
              <a:cxn ang="0">
                <a:pos x="18" y="7"/>
              </a:cxn>
              <a:cxn ang="0">
                <a:pos x="18" y="2"/>
              </a:cxn>
              <a:cxn ang="0">
                <a:pos x="20" y="0"/>
              </a:cxn>
              <a:cxn ang="0">
                <a:pos x="43" y="0"/>
              </a:cxn>
              <a:cxn ang="0">
                <a:pos x="45" y="2"/>
              </a:cxn>
              <a:cxn ang="0">
                <a:pos x="45" y="7"/>
              </a:cxn>
            </a:cxnLst>
            <a:rect l="0" t="0" r="r" b="b"/>
            <a:pathLst>
              <a:path w="64" h="50">
                <a:moveTo>
                  <a:pt x="64" y="48"/>
                </a:moveTo>
                <a:cubicBezTo>
                  <a:pt x="64" y="49"/>
                  <a:pt x="63" y="50"/>
                  <a:pt x="61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0"/>
                  <a:pt x="0" y="49"/>
                  <a:pt x="0" y="48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2"/>
                  <a:pt x="1" y="41"/>
                  <a:pt x="2" y="41"/>
                </a:cubicBezTo>
                <a:cubicBezTo>
                  <a:pt x="61" y="41"/>
                  <a:pt x="61" y="41"/>
                  <a:pt x="61" y="41"/>
                </a:cubicBezTo>
                <a:cubicBezTo>
                  <a:pt x="63" y="41"/>
                  <a:pt x="64" y="42"/>
                  <a:pt x="64" y="43"/>
                </a:cubicBezTo>
                <a:lnTo>
                  <a:pt x="64" y="48"/>
                </a:lnTo>
                <a:close/>
                <a:moveTo>
                  <a:pt x="59" y="20"/>
                </a:moveTo>
                <a:cubicBezTo>
                  <a:pt x="59" y="22"/>
                  <a:pt x="58" y="23"/>
                  <a:pt x="5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3"/>
                  <a:pt x="4" y="22"/>
                  <a:pt x="4" y="20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4"/>
                  <a:pt x="5" y="13"/>
                  <a:pt x="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8" y="13"/>
                  <a:pt x="59" y="14"/>
                  <a:pt x="59" y="16"/>
                </a:cubicBezTo>
                <a:lnTo>
                  <a:pt x="59" y="20"/>
                </a:lnTo>
                <a:close/>
                <a:moveTo>
                  <a:pt x="50" y="34"/>
                </a:moveTo>
                <a:cubicBezTo>
                  <a:pt x="50" y="35"/>
                  <a:pt x="49" y="36"/>
                  <a:pt x="48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3" y="35"/>
                  <a:pt x="13" y="34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5" y="27"/>
                  <a:pt x="16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50" y="28"/>
                  <a:pt x="50" y="29"/>
                </a:cubicBezTo>
                <a:lnTo>
                  <a:pt x="50" y="34"/>
                </a:lnTo>
                <a:close/>
                <a:moveTo>
                  <a:pt x="45" y="7"/>
                </a:moveTo>
                <a:cubicBezTo>
                  <a:pt x="45" y="8"/>
                  <a:pt x="44" y="9"/>
                  <a:pt x="43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9" y="0"/>
                  <a:pt x="20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5" y="1"/>
                  <a:pt x="45" y="2"/>
                </a:cubicBezTo>
                <a:lnTo>
                  <a:pt x="45" y="7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Oval 96"/>
          <p:cNvSpPr>
            <a:spLocks noChangeAspect="1"/>
          </p:cNvSpPr>
          <p:nvPr/>
        </p:nvSpPr>
        <p:spPr>
          <a:xfrm flipH="1">
            <a:off x="8325289" y="4183108"/>
            <a:ext cx="579038" cy="562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31626"/>
            <a:endParaRPr lang="en-US" sz="1600" b="1" dirty="0">
              <a:solidFill>
                <a:srgbClr val="2FA6FF"/>
              </a:solidFill>
              <a:latin typeface="FontAwesome" pitchFamily="2" charset="0"/>
            </a:endParaRPr>
          </a:p>
        </p:txBody>
      </p:sp>
      <p:sp>
        <p:nvSpPr>
          <p:cNvPr id="76" name="Freeform 56"/>
          <p:cNvSpPr>
            <a:spLocks noEditPoints="1"/>
          </p:cNvSpPr>
          <p:nvPr/>
        </p:nvSpPr>
        <p:spPr bwMode="auto">
          <a:xfrm>
            <a:off x="8458477" y="4301152"/>
            <a:ext cx="345642" cy="345642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Freeform 34"/>
          <p:cNvSpPr>
            <a:spLocks noChangeAspect="1" noEditPoints="1"/>
          </p:cNvSpPr>
          <p:nvPr/>
        </p:nvSpPr>
        <p:spPr bwMode="auto">
          <a:xfrm rot="5400000">
            <a:off x="8467621" y="5645256"/>
            <a:ext cx="321945" cy="253842"/>
          </a:xfrm>
          <a:custGeom>
            <a:avLst/>
            <a:gdLst/>
            <a:ahLst/>
            <a:cxnLst>
              <a:cxn ang="0">
                <a:pos x="72" y="54"/>
              </a:cxn>
              <a:cxn ang="0">
                <a:pos x="70" y="57"/>
              </a:cxn>
              <a:cxn ang="0">
                <a:pos x="3" y="57"/>
              </a:cxn>
              <a:cxn ang="0">
                <a:pos x="0" y="54"/>
              </a:cxn>
              <a:cxn ang="0">
                <a:pos x="0" y="49"/>
              </a:cxn>
              <a:cxn ang="0">
                <a:pos x="3" y="47"/>
              </a:cxn>
              <a:cxn ang="0">
                <a:pos x="70" y="47"/>
              </a:cxn>
              <a:cxn ang="0">
                <a:pos x="72" y="49"/>
              </a:cxn>
              <a:cxn ang="0">
                <a:pos x="72" y="54"/>
              </a:cxn>
              <a:cxn ang="0">
                <a:pos x="72" y="24"/>
              </a:cxn>
              <a:cxn ang="0">
                <a:pos x="70" y="26"/>
              </a:cxn>
              <a:cxn ang="0">
                <a:pos x="8" y="26"/>
              </a:cxn>
              <a:cxn ang="0">
                <a:pos x="6" y="24"/>
              </a:cxn>
              <a:cxn ang="0">
                <a:pos x="6" y="18"/>
              </a:cxn>
              <a:cxn ang="0">
                <a:pos x="8" y="16"/>
              </a:cxn>
              <a:cxn ang="0">
                <a:pos x="70" y="16"/>
              </a:cxn>
              <a:cxn ang="0">
                <a:pos x="72" y="18"/>
              </a:cxn>
              <a:cxn ang="0">
                <a:pos x="72" y="24"/>
              </a:cxn>
              <a:cxn ang="0">
                <a:pos x="72" y="39"/>
              </a:cxn>
              <a:cxn ang="0">
                <a:pos x="70" y="42"/>
              </a:cxn>
              <a:cxn ang="0">
                <a:pos x="18" y="42"/>
              </a:cxn>
              <a:cxn ang="0">
                <a:pos x="16" y="39"/>
              </a:cxn>
              <a:cxn ang="0">
                <a:pos x="16" y="34"/>
              </a:cxn>
              <a:cxn ang="0">
                <a:pos x="18" y="31"/>
              </a:cxn>
              <a:cxn ang="0">
                <a:pos x="70" y="31"/>
              </a:cxn>
              <a:cxn ang="0">
                <a:pos x="72" y="34"/>
              </a:cxn>
              <a:cxn ang="0">
                <a:pos x="72" y="39"/>
              </a:cxn>
              <a:cxn ang="0">
                <a:pos x="72" y="8"/>
              </a:cxn>
              <a:cxn ang="0">
                <a:pos x="70" y="11"/>
              </a:cxn>
              <a:cxn ang="0">
                <a:pos x="24" y="11"/>
              </a:cxn>
              <a:cxn ang="0">
                <a:pos x="21" y="8"/>
              </a:cxn>
              <a:cxn ang="0">
                <a:pos x="21" y="3"/>
              </a:cxn>
              <a:cxn ang="0">
                <a:pos x="24" y="0"/>
              </a:cxn>
              <a:cxn ang="0">
                <a:pos x="70" y="0"/>
              </a:cxn>
              <a:cxn ang="0">
                <a:pos x="72" y="3"/>
              </a:cxn>
              <a:cxn ang="0">
                <a:pos x="72" y="8"/>
              </a:cxn>
            </a:cxnLst>
            <a:rect l="0" t="0" r="r" b="b"/>
            <a:pathLst>
              <a:path w="72" h="57">
                <a:moveTo>
                  <a:pt x="72" y="54"/>
                </a:moveTo>
                <a:cubicBezTo>
                  <a:pt x="72" y="56"/>
                  <a:pt x="71" y="57"/>
                  <a:pt x="70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2" y="57"/>
                  <a:pt x="0" y="56"/>
                  <a:pt x="0" y="54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48"/>
                  <a:pt x="2" y="47"/>
                  <a:pt x="3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71" y="47"/>
                  <a:pt x="72" y="48"/>
                  <a:pt x="72" y="49"/>
                </a:cubicBezTo>
                <a:lnTo>
                  <a:pt x="72" y="54"/>
                </a:lnTo>
                <a:close/>
                <a:moveTo>
                  <a:pt x="72" y="24"/>
                </a:moveTo>
                <a:cubicBezTo>
                  <a:pt x="72" y="25"/>
                  <a:pt x="71" y="26"/>
                  <a:pt x="70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6"/>
                  <a:pt x="6" y="25"/>
                  <a:pt x="6" y="24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7"/>
                  <a:pt x="7" y="16"/>
                  <a:pt x="8" y="16"/>
                </a:cubicBezTo>
                <a:cubicBezTo>
                  <a:pt x="70" y="16"/>
                  <a:pt x="70" y="16"/>
                  <a:pt x="70" y="16"/>
                </a:cubicBezTo>
                <a:cubicBezTo>
                  <a:pt x="71" y="16"/>
                  <a:pt x="72" y="17"/>
                  <a:pt x="72" y="18"/>
                </a:cubicBezTo>
                <a:lnTo>
                  <a:pt x="72" y="24"/>
                </a:lnTo>
                <a:close/>
                <a:moveTo>
                  <a:pt x="72" y="39"/>
                </a:moveTo>
                <a:cubicBezTo>
                  <a:pt x="72" y="40"/>
                  <a:pt x="71" y="42"/>
                  <a:pt x="70" y="42"/>
                </a:cubicBezTo>
                <a:cubicBezTo>
                  <a:pt x="18" y="42"/>
                  <a:pt x="18" y="42"/>
                  <a:pt x="18" y="42"/>
                </a:cubicBezTo>
                <a:cubicBezTo>
                  <a:pt x="17" y="42"/>
                  <a:pt x="16" y="40"/>
                  <a:pt x="16" y="39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2"/>
                  <a:pt x="17" y="31"/>
                  <a:pt x="18" y="31"/>
                </a:cubicBezTo>
                <a:cubicBezTo>
                  <a:pt x="70" y="31"/>
                  <a:pt x="70" y="31"/>
                  <a:pt x="70" y="31"/>
                </a:cubicBezTo>
                <a:cubicBezTo>
                  <a:pt x="71" y="31"/>
                  <a:pt x="72" y="32"/>
                  <a:pt x="72" y="34"/>
                </a:cubicBezTo>
                <a:lnTo>
                  <a:pt x="72" y="39"/>
                </a:lnTo>
                <a:close/>
                <a:moveTo>
                  <a:pt x="72" y="8"/>
                </a:moveTo>
                <a:cubicBezTo>
                  <a:pt x="72" y="10"/>
                  <a:pt x="71" y="11"/>
                  <a:pt x="70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2" y="11"/>
                  <a:pt x="21" y="10"/>
                  <a:pt x="21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2" y="0"/>
                  <a:pt x="24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71" y="0"/>
                  <a:pt x="72" y="2"/>
                  <a:pt x="72" y="3"/>
                </a:cubicBezTo>
                <a:lnTo>
                  <a:pt x="72" y="8"/>
                </a:lnTo>
                <a:close/>
              </a:path>
            </a:pathLst>
          </a:custGeom>
          <a:solidFill>
            <a:srgbClr val="0099C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1626"/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8" name="Straight Connector 67"/>
          <p:cNvCxnSpPr/>
          <p:nvPr/>
        </p:nvCxnSpPr>
        <p:spPr>
          <a:xfrm flipV="1">
            <a:off x="4557957" y="1268760"/>
            <a:ext cx="18415" cy="525658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Группа 78"/>
          <p:cNvGrpSpPr/>
          <p:nvPr/>
        </p:nvGrpSpPr>
        <p:grpSpPr>
          <a:xfrm>
            <a:off x="107505" y="260648"/>
            <a:ext cx="1584175" cy="1116431"/>
            <a:chOff x="285719" y="1500174"/>
            <a:chExt cx="3929092" cy="2928957"/>
          </a:xfrm>
        </p:grpSpPr>
        <p:sp>
          <p:nvSpPr>
            <p:cNvPr id="80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81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82" name="Рисунок 81" descr="images5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83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84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3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3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5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6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7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3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4103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1" grpId="0" animBg="1"/>
      <p:bldP spid="72" grpId="0" animBg="1"/>
      <p:bldP spid="74" grpId="0" animBg="1"/>
      <p:bldP spid="76" grpId="0" animBg="1"/>
      <p:bldP spid="7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 bwMode="auto">
          <a:xfrm>
            <a:off x="3428992" y="1285860"/>
            <a:ext cx="5214974" cy="214314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3143240" y="4071942"/>
            <a:ext cx="5500726" cy="214314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562" y="1357298"/>
            <a:ext cx="3786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методическое обеспечение факторного анализа изменения добавленной стоимости и ее составляющих. Исследование динамики изменения добавленной стоимости в экономике Республики Татарстан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7686" y="4214818"/>
            <a:ext cx="4143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algn="just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моделей системы индикативного управления на уровне муниципального района (городского округа) в рамках Системы индикативного управления экономикой Республики Татарстан</a:t>
            </a:r>
          </a:p>
          <a:p>
            <a:endParaRPr lang="ru-RU" dirty="0"/>
          </a:p>
        </p:txBody>
      </p:sp>
      <p:pic>
        <p:nvPicPr>
          <p:cNvPr id="132100" name="Picture 4" descr="C:\Documents and Settings\chulpan\Рабочий стол\Рисунок1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4000504"/>
            <a:ext cx="3798887" cy="25781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4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prstMaterial="softEdge"/>
        </p:spPr>
      </p:pic>
      <p:graphicFrame>
        <p:nvGraphicFramePr>
          <p:cNvPr id="19" name="Диаграмм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154742"/>
              </p:ext>
            </p:extLst>
          </p:nvPr>
        </p:nvGraphicFramePr>
        <p:xfrm>
          <a:off x="285720" y="1214422"/>
          <a:ext cx="378621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Минус 31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33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32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60649"/>
            <a:ext cx="1405960" cy="953774"/>
            <a:chOff x="285719" y="1500174"/>
            <a:chExt cx="3929092" cy="2928957"/>
          </a:xfrm>
        </p:grpSpPr>
        <p:sp>
          <p:nvSpPr>
            <p:cNvPr id="30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1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34" name="Рисунок 33" descr="images5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5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6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7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7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7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7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8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7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7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7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7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 bwMode="auto">
          <a:xfrm>
            <a:off x="571472" y="1357298"/>
            <a:ext cx="8286808" cy="214314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500034" y="4000504"/>
            <a:ext cx="8358246" cy="214314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9260" y="1390907"/>
            <a:ext cx="3785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Методики оценки уровня инновационной активности и объема инновационной продукции предприятий, организаций,                 муниципальных районов, городских округов, республики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928662" y="4214818"/>
            <a:ext cx="3786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модели развития человеческого капитала в рамках функционального анализа деятельности органов исполнительной власти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5172" name="Picture 4" descr="C:\Documents and Settings\chulpan\Рабочий стол\ЦЭСИ РТ\Эмблема\инновации\Рисунок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5767" y="703940"/>
            <a:ext cx="3937000" cy="2870200"/>
          </a:xfrm>
          <a:prstGeom prst="rect">
            <a:avLst/>
          </a:prstGeom>
          <a:noFill/>
          <a:effectLst>
            <a:outerShdw blurRad="292100" dist="139700" dir="24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35173" name="Picture 5" descr="C:\Documents and Settings\chulpan\Рабочий стол\ЦЭСИ РТ\Эмблема\инновации\Рисунок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5450" y="3685529"/>
            <a:ext cx="3937000" cy="2730500"/>
          </a:xfrm>
          <a:prstGeom prst="rect">
            <a:avLst/>
          </a:prstGeom>
          <a:noFill/>
          <a:effectLst>
            <a:outerShdw blurRad="292100" dist="139700" dir="24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30" name="Минус 29"/>
          <p:cNvSpPr/>
          <p:nvPr/>
        </p:nvSpPr>
        <p:spPr bwMode="auto">
          <a:xfrm>
            <a:off x="3901997" y="6316646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31" name="Номер слайда 1"/>
          <p:cNvSpPr txBox="1">
            <a:spLocks/>
          </p:cNvSpPr>
          <p:nvPr/>
        </p:nvSpPr>
        <p:spPr>
          <a:xfrm>
            <a:off x="6588224" y="64452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33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00034" y="260647"/>
            <a:ext cx="1479678" cy="1096651"/>
            <a:chOff x="285719" y="1500174"/>
            <a:chExt cx="3929092" cy="2928957"/>
          </a:xfrm>
        </p:grpSpPr>
        <p:sp>
          <p:nvSpPr>
            <p:cNvPr id="32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3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34" name="Рисунок 33" descr="images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5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6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6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6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7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8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sp>
        <p:nvSpPr>
          <p:cNvPr id="3" name="Прямоугольник 2"/>
          <p:cNvSpPr/>
          <p:nvPr/>
        </p:nvSpPr>
        <p:spPr bwMode="auto">
          <a:xfrm>
            <a:off x="4860032" y="731217"/>
            <a:ext cx="3672408" cy="376048"/>
          </a:xfrm>
          <a:prstGeom prst="rect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ot="0" spcFirstLastPara="1" vertOverflow="overflow" horzOverflow="overflow" vert="horz" wrap="none" lIns="0" tIns="0" rIns="0" bIns="0" numCol="1" spcCol="0" rtlCol="0" fromWordArt="0" anchor="ctr" anchorCtr="0" forceAA="0" compatLnSpc="1">
            <a:prstTxWarp prst="textCirclePour">
              <a:avLst>
                <a:gd name="adj1" fmla="val 10275110"/>
                <a:gd name="adj2" fmla="val 3346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4786" y="661287"/>
            <a:ext cx="289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жизненный цикл продукта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 bwMode="auto">
          <a:xfrm>
            <a:off x="428596" y="785794"/>
            <a:ext cx="8358246" cy="2786082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500034" y="3929066"/>
            <a:ext cx="8358246" cy="250033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2066" y="857232"/>
            <a:ext cx="34603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i="1" spc="-50" dirty="0" smtClean="0"/>
              <a:t>Разработка и </a:t>
            </a:r>
          </a:p>
          <a:p>
            <a:pPr>
              <a:defRPr/>
            </a:pPr>
            <a:r>
              <a:rPr lang="ru-RU" i="1" spc="-50" dirty="0" smtClean="0"/>
              <a:t>методическое обеспечение </a:t>
            </a:r>
          </a:p>
          <a:p>
            <a:pPr>
              <a:defRPr/>
            </a:pPr>
            <a:r>
              <a:rPr lang="ru-RU" i="1" spc="-50" dirty="0" smtClean="0"/>
              <a:t>проведения маржинального анализа, определения </a:t>
            </a:r>
          </a:p>
          <a:p>
            <a:pPr>
              <a:defRPr/>
            </a:pPr>
            <a:r>
              <a:rPr lang="ru-RU" i="1" spc="-50" dirty="0" smtClean="0"/>
              <a:t>уровня экономической самодостаточности </a:t>
            </a:r>
          </a:p>
          <a:p>
            <a:pPr>
              <a:defRPr/>
            </a:pPr>
            <a:r>
              <a:rPr lang="ru-RU" i="1" spc="-70" dirty="0" smtClean="0"/>
              <a:t>предприятий</a:t>
            </a:r>
          </a:p>
          <a:p>
            <a:pPr>
              <a:defRPr/>
            </a:pPr>
            <a:r>
              <a:rPr lang="ru-RU" i="1" spc="-50" dirty="0" smtClean="0"/>
              <a:t>Республики Татарстан 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0" y="3929066"/>
            <a:ext cx="4214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i="1" spc="-50" dirty="0" smtClean="0"/>
              <a:t>Разработка  системы предоставления услуг в социальной сфере Республики Татарстан и методическое обеспечение :</a:t>
            </a:r>
          </a:p>
          <a:p>
            <a:pPr>
              <a:buFontTx/>
              <a:buChar char="-"/>
              <a:defRPr/>
            </a:pPr>
            <a:r>
              <a:rPr lang="ru-RU" i="1" spc="-50" dirty="0" smtClean="0"/>
              <a:t> взаимодействия участников процесса оказания услуг;</a:t>
            </a:r>
          </a:p>
          <a:p>
            <a:pPr>
              <a:buFontTx/>
              <a:buChar char="-"/>
              <a:defRPr/>
            </a:pPr>
            <a:r>
              <a:rPr lang="ru-RU" i="1" spc="-50" dirty="0" smtClean="0"/>
              <a:t> стандартизации и нормирования услуг;</a:t>
            </a:r>
          </a:p>
          <a:p>
            <a:pPr>
              <a:buFontTx/>
              <a:buChar char="-"/>
              <a:defRPr/>
            </a:pPr>
            <a:r>
              <a:rPr lang="ru-RU" i="1" spc="-50" dirty="0" smtClean="0"/>
              <a:t> формирования критериев оценки объектов и субъектов системы</a:t>
            </a:r>
          </a:p>
        </p:txBody>
      </p:sp>
      <p:pic>
        <p:nvPicPr>
          <p:cNvPr id="157699" name="Picture 3" descr="C:\Documents and Settings\chulpan\Рабочий стол\ЦЭСИ РТ\Эмблема\социальная сфера\Рисунок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14752"/>
            <a:ext cx="4014787" cy="2735263"/>
          </a:xfrm>
          <a:prstGeom prst="rect">
            <a:avLst/>
          </a:prstGeom>
          <a:noFill/>
          <a:effectLst>
            <a:outerShdw blurRad="292100" dist="139700" dir="24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30" name="Минус 29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31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34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00034" y="260647"/>
            <a:ext cx="1263654" cy="864097"/>
            <a:chOff x="285719" y="1500174"/>
            <a:chExt cx="3929092" cy="2928957"/>
          </a:xfrm>
        </p:grpSpPr>
        <p:sp>
          <p:nvSpPr>
            <p:cNvPr id="32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3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34" name="Рисунок 33" descr="images5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5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6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5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7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8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01" y="583426"/>
            <a:ext cx="4243126" cy="313561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571613"/>
            <a:ext cx="9144000" cy="52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3050"/>
            <a:ext cx="8557771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методической помощи по разработке и внедрению элементов системы индикативного управления в регионах Российской Федерации: Удмуртская Республика, Кировская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Ульяновская, Амурская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 Алтайский край, городской округ «Бийск», Республика Саха (Якутия), Республика Северная Осетия (Алания)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семинары в городах и районах Республики Татарстан, в Республике Марий Эл, Республике Бурятия, Чувашской Республике, Удмуртской Республике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программы реформирования государственного управления в Республике Казахстан</a:t>
            </a:r>
          </a:p>
          <a:p>
            <a:pPr marL="0" indent="0">
              <a:buNone/>
            </a:pPr>
            <a:endParaRPr lang="ru-RU" sz="2800" b="1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071671" y="142852"/>
            <a:ext cx="5929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МЕЖРЕГИОНАЛЬНОЕ СОТРУДНИЧЕСТВО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Минус 17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20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35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00034" y="260648"/>
            <a:ext cx="1263654" cy="959422"/>
            <a:chOff x="285719" y="1500174"/>
            <a:chExt cx="3929092" cy="2928957"/>
          </a:xfrm>
        </p:grpSpPr>
        <p:sp>
          <p:nvSpPr>
            <p:cNvPr id="21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3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4" name="Рисунок 23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1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2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3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4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5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241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Минус 15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36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00034" y="260648"/>
            <a:ext cx="1263654" cy="959422"/>
            <a:chOff x="285719" y="1500174"/>
            <a:chExt cx="3929092" cy="2928957"/>
          </a:xfrm>
        </p:grpSpPr>
        <p:sp>
          <p:nvSpPr>
            <p:cNvPr id="24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6" name="Рисунок 25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8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0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1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3" y="1351843"/>
            <a:ext cx="8199756" cy="441061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Минус 15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37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00034" y="260648"/>
            <a:ext cx="1263654" cy="959422"/>
            <a:chOff x="285719" y="1500174"/>
            <a:chExt cx="3929092" cy="2928957"/>
          </a:xfrm>
        </p:grpSpPr>
        <p:sp>
          <p:nvSpPr>
            <p:cNvPr id="24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6" name="Рисунок 25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8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0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1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916832"/>
            <a:ext cx="2976262" cy="44533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55274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17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0"/>
            <a:ext cx="5500726" cy="10715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ПУБЛИКАЦИИ ЦЭСИ РТ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214422"/>
            <a:ext cx="664373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4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6" name="Минус 15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</a:rPr>
              <a:t>38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00034" y="260648"/>
            <a:ext cx="1263654" cy="959422"/>
            <a:chOff x="285719" y="1500174"/>
            <a:chExt cx="3929092" cy="2928957"/>
          </a:xfrm>
        </p:grpSpPr>
        <p:sp>
          <p:nvSpPr>
            <p:cNvPr id="24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6" name="Рисунок 25" descr="images5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8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5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0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1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8420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71672" y="285728"/>
            <a:ext cx="657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7686" y="1928802"/>
            <a:ext cx="478631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420088, г.Казань, ул.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Ак.Губкина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50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(843) 272-15-45 (приемная)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Факс: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(843) 273-29-01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Cesi.Priem@tatar.ru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http://cesi.tatar.ru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" name="Рисунок 11" descr="Схема проезда до ЦЭСИ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000240"/>
            <a:ext cx="3786215" cy="3357586"/>
          </a:xfrm>
          <a:prstGeom prst="rect">
            <a:avLst/>
          </a:prstGeom>
          <a:effectLst>
            <a:outerShdw blurRad="292100" dist="139700" dir="2400000" algn="tr" rotWithShape="0">
              <a:prstClr val="black">
                <a:alpha val="65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 prstMaterial="matte"/>
        </p:spPr>
      </p:pic>
      <p:sp>
        <p:nvSpPr>
          <p:cNvPr id="17" name="Минус 16"/>
          <p:cNvSpPr/>
          <p:nvPr/>
        </p:nvSpPr>
        <p:spPr bwMode="auto">
          <a:xfrm>
            <a:off x="3862651" y="623836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9" name="Номер слайда 1"/>
          <p:cNvSpPr txBox="1">
            <a:spLocks/>
          </p:cNvSpPr>
          <p:nvPr/>
        </p:nvSpPr>
        <p:spPr>
          <a:xfrm>
            <a:off x="6638453" y="63701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00034" y="260648"/>
            <a:ext cx="1263654" cy="959422"/>
            <a:chOff x="285719" y="1500174"/>
            <a:chExt cx="3929092" cy="2928957"/>
          </a:xfrm>
        </p:grpSpPr>
        <p:sp>
          <p:nvSpPr>
            <p:cNvPr id="25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6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7" name="Рисунок 26" descr="images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9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6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6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0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1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2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6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11" y="275929"/>
            <a:ext cx="5429288" cy="857256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МИССИЯ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2415625"/>
            <a:ext cx="4536504" cy="192882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работаем, чтобы Республика Татарстан была привлекательной для жизни»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Минус 19"/>
          <p:cNvSpPr/>
          <p:nvPr/>
        </p:nvSpPr>
        <p:spPr bwMode="auto">
          <a:xfrm>
            <a:off x="3970953" y="6236322"/>
            <a:ext cx="5594582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16260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23586" y="6400413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4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2" name="Freeform 22"/>
          <p:cNvSpPr/>
          <p:nvPr/>
        </p:nvSpPr>
        <p:spPr>
          <a:xfrm rot="16200000" flipV="1">
            <a:off x="-1653728" y="1629602"/>
            <a:ext cx="6864992" cy="360579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3665" name="Picture 1" descr="C:\Documents and Settings\chulpan\Рабочий стол\ЦЭСИ РТ\Эмблема\Миссия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0979" y="1844824"/>
            <a:ext cx="4176464" cy="332701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grpSp>
        <p:nvGrpSpPr>
          <p:cNvPr id="18" name="Группа 17"/>
          <p:cNvGrpSpPr/>
          <p:nvPr/>
        </p:nvGrpSpPr>
        <p:grpSpPr>
          <a:xfrm>
            <a:off x="7400917" y="240210"/>
            <a:ext cx="1285883" cy="928694"/>
            <a:chOff x="285719" y="1500174"/>
            <a:chExt cx="3929092" cy="2928957"/>
          </a:xfrm>
        </p:grpSpPr>
        <p:sp>
          <p:nvSpPr>
            <p:cNvPr id="19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1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3" name="Рисунок 22" descr="images5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4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28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5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6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7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841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444208" y="5842750"/>
            <a:ext cx="357190" cy="214314"/>
            <a:chOff x="285720" y="1500174"/>
            <a:chExt cx="3929091" cy="2928957"/>
          </a:xfrm>
        </p:grpSpPr>
        <p:sp>
          <p:nvSpPr>
            <p:cNvPr id="4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" name="Группа 13"/>
            <p:cNvGrpSpPr/>
            <p:nvPr/>
          </p:nvGrpSpPr>
          <p:grpSpPr>
            <a:xfrm>
              <a:off x="285703" y="1500174"/>
              <a:ext cx="3144573" cy="2928957"/>
              <a:chOff x="356711" y="1500175"/>
              <a:chExt cx="3144573" cy="2928957"/>
            </a:xfrm>
          </p:grpSpPr>
          <p:pic>
            <p:nvPicPr>
              <p:cNvPr id="6" name="Рисунок 5" descr="images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</p:spPr>
          </p:pic>
          <p:grpSp>
            <p:nvGrpSpPr>
              <p:cNvPr id="7" name="Group 2"/>
              <p:cNvGrpSpPr>
                <a:grpSpLocks/>
              </p:cNvGrpSpPr>
              <p:nvPr/>
            </p:nvGrpSpPr>
            <p:grpSpPr bwMode="auto">
              <a:xfrm>
                <a:off x="356711" y="1500175"/>
                <a:ext cx="3144573" cy="2429212"/>
                <a:chOff x="603" y="4363"/>
                <a:chExt cx="1691" cy="766"/>
              </a:xfrm>
            </p:grpSpPr>
            <p:sp>
              <p:nvSpPr>
                <p:cNvPr id="8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b="1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latin typeface="Times New Roman"/>
                      <a:cs typeface="Times New Roman"/>
                    </a:rPr>
                    <a:t>Э</a:t>
                  </a:r>
                  <a:endParaRPr lang="ru-RU" sz="3600" b="1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b="1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latin typeface="Times New Roman"/>
                      <a:cs typeface="Times New Roman"/>
                    </a:rPr>
                    <a:t>С</a:t>
                  </a:r>
                  <a:endParaRPr lang="ru-RU" sz="3600" b="1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0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b="1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latin typeface="Times New Roman"/>
                      <a:cs typeface="Times New Roman"/>
                    </a:rPr>
                    <a:t>И</a:t>
                  </a:r>
                  <a:endParaRPr lang="ru-RU" sz="3600" b="1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1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88" cy="76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b="1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latin typeface="Times New Roman"/>
                      <a:cs typeface="Times New Roman"/>
                    </a:rPr>
                    <a:t>Ц</a:t>
                  </a:r>
                  <a:endParaRPr lang="ru-RU" sz="4000" b="1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sp>
        <p:nvSpPr>
          <p:cNvPr id="12" name="TextBox 11"/>
          <p:cNvSpPr txBox="1"/>
          <p:nvPr/>
        </p:nvSpPr>
        <p:spPr>
          <a:xfrm>
            <a:off x="1979712" y="5589240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Центр экономических и социальных исследований Республики Татарстан </a:t>
            </a:r>
          </a:p>
          <a:p>
            <a:pPr algn="ctr"/>
            <a:r>
              <a:rPr lang="ru-RU" sz="1200" dirty="0" smtClean="0"/>
              <a:t>при Кабинете Министров Республики Татарстан</a:t>
            </a:r>
          </a:p>
          <a:p>
            <a:pPr algn="ctr"/>
            <a:endParaRPr lang="ru-RU" sz="1200" dirty="0" smtClean="0"/>
          </a:p>
          <a:p>
            <a:pPr algn="ctr"/>
            <a:r>
              <a:rPr lang="ru-RU" sz="1200" dirty="0" smtClean="0"/>
              <a:t>Казань 2</a:t>
            </a:r>
            <a:r>
              <a:rPr lang="en-US" sz="1200" dirty="0" smtClean="0"/>
              <a:t>018</a:t>
            </a:r>
            <a:endParaRPr lang="ru-RU" sz="1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" y="18882"/>
            <a:ext cx="251519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7"/>
          <a:stretch/>
        </p:blipFill>
        <p:spPr>
          <a:xfrm>
            <a:off x="413011" y="-8458"/>
            <a:ext cx="271600" cy="68664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Минус 17"/>
          <p:cNvSpPr/>
          <p:nvPr/>
        </p:nvSpPr>
        <p:spPr bwMode="auto">
          <a:xfrm>
            <a:off x="3995936" y="6229328"/>
            <a:ext cx="5594582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16260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214282" y="214290"/>
          <a:ext cx="2071702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48392" y="198956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СФЕРЫ ДЕЯТЕЛЬНОСТИ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32" y="976649"/>
            <a:ext cx="5478751" cy="4980535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539552" y="214290"/>
            <a:ext cx="1516280" cy="1163936"/>
            <a:chOff x="285719" y="1500174"/>
            <a:chExt cx="3929092" cy="2928957"/>
          </a:xfrm>
        </p:grpSpPr>
        <p:sp>
          <p:nvSpPr>
            <p:cNvPr id="22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3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4" name="Рисунок 23" descr="images5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5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2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10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10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3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0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4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0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5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0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/>
          <p:cNvGraphicFramePr/>
          <p:nvPr/>
        </p:nvGraphicFramePr>
        <p:xfrm>
          <a:off x="214282" y="214290"/>
          <a:ext cx="2071702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43042" y="176828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И ЗАКАЗЧИКИ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1392"/>
            <a:ext cx="5443767" cy="5974735"/>
          </a:xfrm>
          <a:prstGeom prst="rect">
            <a:avLst/>
          </a:prstGeom>
        </p:spPr>
      </p:pic>
      <p:sp>
        <p:nvSpPr>
          <p:cNvPr id="18" name="Минус 17"/>
          <p:cNvSpPr/>
          <p:nvPr/>
        </p:nvSpPr>
        <p:spPr bwMode="auto">
          <a:xfrm>
            <a:off x="3851920" y="6246800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20" name="Номер слайда 13"/>
          <p:cNvSpPr txBox="1">
            <a:spLocks/>
          </p:cNvSpPr>
          <p:nvPr/>
        </p:nvSpPr>
        <p:spPr>
          <a:xfrm>
            <a:off x="6428687" y="63785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</a:rPr>
              <a:t>6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323529" y="176828"/>
            <a:ext cx="1512168" cy="961050"/>
            <a:chOff x="285719" y="1500174"/>
            <a:chExt cx="3929092" cy="2928957"/>
          </a:xfrm>
        </p:grpSpPr>
        <p:sp>
          <p:nvSpPr>
            <p:cNvPr id="58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9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60" name="Рисунок 59" descr="images5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61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62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10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10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63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0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64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0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65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10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90748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8" y="353712"/>
            <a:ext cx="7858234" cy="6500834"/>
          </a:xfrm>
          <a:prstGeom prst="rect">
            <a:avLst/>
          </a:prstGeom>
        </p:spPr>
      </p:pic>
      <p:sp>
        <p:nvSpPr>
          <p:cNvPr id="13" name="Минус 12"/>
          <p:cNvSpPr/>
          <p:nvPr/>
        </p:nvSpPr>
        <p:spPr bwMode="auto">
          <a:xfrm>
            <a:off x="3955236" y="6339512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5" name="Номер слайда 13"/>
          <p:cNvSpPr txBox="1">
            <a:spLocks/>
          </p:cNvSpPr>
          <p:nvPr/>
        </p:nvSpPr>
        <p:spPr>
          <a:xfrm>
            <a:off x="6642769" y="64712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</a:rPr>
              <a:t>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8733" y="180115"/>
            <a:ext cx="619268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800" dirty="0"/>
              <a:t>ОСНОВНЫЕ НАПРАВЛЕНИЯ ДЕЯТЕЛЬНОСТИ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68137" y="3998494"/>
            <a:ext cx="44223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800" dirty="0"/>
              <a:t>ЭКОНОМИКА</a:t>
            </a:r>
          </a:p>
        </p:txBody>
      </p:sp>
      <p:sp>
        <p:nvSpPr>
          <p:cNvPr id="20" name="WordArt 3" descr="267"/>
          <p:cNvSpPr>
            <a:spLocks noChangeArrowheads="1" noChangeShapeType="1" noTextEdit="1"/>
          </p:cNvSpPr>
          <p:nvPr/>
        </p:nvSpPr>
        <p:spPr bwMode="auto">
          <a:xfrm>
            <a:off x="264800" y="353712"/>
            <a:ext cx="1282864" cy="915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0" dirty="0">
              <a:ln w="6350">
                <a:solidFill>
                  <a:srgbClr val="F52C17">
                    <a:alpha val="91000"/>
                  </a:srgbClr>
                </a:solidFill>
                <a:round/>
                <a:headEnd/>
                <a:tailEnd/>
              </a:ln>
              <a:blipFill>
                <a:blip r:embed="rId4"/>
                <a:stretch>
                  <a:fillRect/>
                </a:stretch>
              </a:blipFill>
              <a:effectLst>
                <a:glow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/>
              <a:cs typeface="Times New Roman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95537" y="240074"/>
            <a:ext cx="1440160" cy="956678"/>
            <a:chOff x="285719" y="1500174"/>
            <a:chExt cx="3929092" cy="2928957"/>
          </a:xfrm>
        </p:grpSpPr>
        <p:sp>
          <p:nvSpPr>
            <p:cNvPr id="9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11" name="Рисунок 10" descr="images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14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6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8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9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9" y="188640"/>
            <a:ext cx="8119288" cy="6192688"/>
          </a:xfrm>
          <a:prstGeom prst="rect">
            <a:avLst/>
          </a:prstGeom>
        </p:spPr>
      </p:pic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357158" y="357166"/>
            <a:ext cx="1029131" cy="725995"/>
            <a:chOff x="603" y="4363"/>
            <a:chExt cx="1691" cy="722"/>
          </a:xfrm>
        </p:grpSpPr>
        <p:sp>
          <p:nvSpPr>
            <p:cNvPr id="27" name="WordArt 3" descr="267"/>
            <p:cNvSpPr>
              <a:spLocks noChangeArrowheads="1" noChangeShapeType="1" noTextEdit="1"/>
            </p:cNvSpPr>
            <p:nvPr/>
          </p:nvSpPr>
          <p:spPr bwMode="auto">
            <a:xfrm>
              <a:off x="1091" y="4363"/>
              <a:ext cx="396" cy="45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36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8" name="WordArt 5" descr="267"/>
            <p:cNvSpPr>
              <a:spLocks noChangeArrowheads="1" noChangeShapeType="1" noTextEdit="1"/>
            </p:cNvSpPr>
            <p:nvPr/>
          </p:nvSpPr>
          <p:spPr bwMode="auto">
            <a:xfrm>
              <a:off x="1514" y="4363"/>
              <a:ext cx="360" cy="3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36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9" name="WordArt 6" descr="267"/>
            <p:cNvSpPr>
              <a:spLocks noChangeArrowheads="1" noChangeShapeType="1" noTextEdit="1"/>
            </p:cNvSpPr>
            <p:nvPr/>
          </p:nvSpPr>
          <p:spPr bwMode="auto">
            <a:xfrm>
              <a:off x="1874" y="4363"/>
              <a:ext cx="420" cy="27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36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30" name="WordArt 4" descr="267"/>
            <p:cNvSpPr>
              <a:spLocks noChangeArrowheads="1" noChangeShapeType="1" noTextEdit="1"/>
            </p:cNvSpPr>
            <p:nvPr/>
          </p:nvSpPr>
          <p:spPr bwMode="auto">
            <a:xfrm>
              <a:off x="603" y="4363"/>
              <a:ext cx="495" cy="7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endParaRPr lang="ru-RU" sz="4000" kern="10" spc="0" dirty="0">
                <a:ln w="12700">
                  <a:noFill/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13" name="Минус 12"/>
          <p:cNvSpPr/>
          <p:nvPr/>
        </p:nvSpPr>
        <p:spPr bwMode="auto">
          <a:xfrm>
            <a:off x="4067944" y="6229328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5" name="Номер слайда 13"/>
          <p:cNvSpPr txBox="1">
            <a:spLocks/>
          </p:cNvSpPr>
          <p:nvPr/>
        </p:nvSpPr>
        <p:spPr>
          <a:xfrm>
            <a:off x="6830887" y="63611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</a:rPr>
              <a:t>8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7283" y="-234"/>
            <a:ext cx="619268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ОСНОВНЫЕ НАПРАВЛЕНИЯ ДЕЯТЕЛЬНОСТИ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860526" y="3505339"/>
            <a:ext cx="44223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ЭКОНОМИКА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395537" y="240074"/>
            <a:ext cx="1440160" cy="956678"/>
            <a:chOff x="285719" y="1500174"/>
            <a:chExt cx="3929092" cy="2928957"/>
          </a:xfrm>
        </p:grpSpPr>
        <p:sp>
          <p:nvSpPr>
            <p:cNvPr id="21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2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23" name="Рисунок 22" descr="images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4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31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4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2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3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4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4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4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28506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29" name="Прямая со стрелкой 8"/>
          <p:cNvCxnSpPr>
            <a:cxnSpLocks noChangeShapeType="1"/>
          </p:cNvCxnSpPr>
          <p:nvPr/>
        </p:nvCxnSpPr>
        <p:spPr bwMode="auto">
          <a:xfrm rot="5400000">
            <a:off x="-1285102" y="3428185"/>
            <a:ext cx="6000750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stealth" w="med" len="med"/>
            <a:tailEnd/>
          </a:ln>
        </p:spPr>
      </p:cxnSp>
      <p:sp>
        <p:nvSpPr>
          <p:cNvPr id="16" name="Овал 15"/>
          <p:cNvSpPr/>
          <p:nvPr/>
        </p:nvSpPr>
        <p:spPr bwMode="auto">
          <a:xfrm>
            <a:off x="1785918" y="928670"/>
            <a:ext cx="5572164" cy="5357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none" lIns="0" tIns="0" rIns="0" bIns="0" anchor="ctr">
            <a:prstTxWarp prst="textCirc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800" spc="600" dirty="0">
                <a:ln w="11430"/>
                <a:solidFill>
                  <a:srgbClr val="ED4F2F"/>
                </a:solidFill>
              </a:rPr>
              <a:t>  </a:t>
            </a:r>
            <a:r>
              <a:rPr lang="ru-RU" sz="2800" spc="600" dirty="0">
                <a:ln w="11430"/>
                <a:solidFill>
                  <a:srgbClr val="ED4F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ИНФРАСТРУКТУРНАЯ  </a:t>
            </a:r>
            <a:r>
              <a:rPr lang="ru-RU" sz="2800" spc="600" dirty="0" smtClean="0">
                <a:ln w="11430"/>
                <a:solidFill>
                  <a:srgbClr val="ED4F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ОБЕСПЕЧЕННОСТЬ</a:t>
            </a:r>
            <a:r>
              <a:rPr lang="en-US" sz="2800" spc="600" dirty="0" smtClean="0">
                <a:ln w="11430"/>
                <a:solidFill>
                  <a:srgbClr val="ED4F2F"/>
                </a:solidFill>
                <a:latin typeface="Berlin Sans FB Demi" panose="020E0802020502020306" pitchFamily="34" charset="0"/>
              </a:rPr>
              <a:t>                                    </a:t>
            </a:r>
          </a:p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800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                                    </a:t>
            </a:r>
            <a:endParaRPr lang="ru-RU" sz="10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2701401" y="1792052"/>
            <a:ext cx="3714776" cy="3500462"/>
          </a:xfrm>
          <a:prstGeom prst="ellipse">
            <a:avLst/>
          </a:prstGeom>
          <a:solidFill>
            <a:schemeClr val="bg1"/>
          </a:solidFill>
          <a:ln>
            <a:gradFill>
              <a:gsLst>
                <a:gs pos="23162">
                  <a:schemeClr val="accent3">
                    <a:lumMod val="60000"/>
                    <a:lumOff val="4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83500">
                  <a:srgbClr val="A1CB99"/>
                </a:gs>
                <a:gs pos="74000">
                  <a:schemeClr val="accent3">
                    <a:lumMod val="75000"/>
                  </a:schemeClr>
                </a:gs>
                <a:gs pos="93000">
                  <a:srgbClr val="92D050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</a:gradFill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0" name="Стрелка вправо 59"/>
          <p:cNvSpPr/>
          <p:nvPr/>
        </p:nvSpPr>
        <p:spPr bwMode="auto">
          <a:xfrm rot="20194433">
            <a:off x="241234" y="3951698"/>
            <a:ext cx="2071702" cy="164307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 rot="20195327">
            <a:off x="355990" y="4457764"/>
            <a:ext cx="17253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cs typeface="+mn-cs"/>
              </a:rPr>
              <a:t>МЕТОДОЛОГИЯ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cs typeface="+mn-cs"/>
              </a:rPr>
              <a:t> АНТИКРИЗИСНОГО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cs typeface="+mn-cs"/>
              </a:rPr>
              <a:t> УПРАВЛЕНИЯ</a:t>
            </a:r>
          </a:p>
        </p:txBody>
      </p:sp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000232" y="71438"/>
            <a:ext cx="60007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СФЕРА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Восьмиугольник 16"/>
          <p:cNvSpPr/>
          <p:nvPr/>
        </p:nvSpPr>
        <p:spPr bwMode="auto">
          <a:xfrm>
            <a:off x="4000496" y="2428868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18" name="Восьмиугольник 17"/>
          <p:cNvSpPr/>
          <p:nvPr/>
        </p:nvSpPr>
        <p:spPr bwMode="auto">
          <a:xfrm>
            <a:off x="3571868" y="2214554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0" name="Восьмиугольник 19"/>
          <p:cNvSpPr/>
          <p:nvPr/>
        </p:nvSpPr>
        <p:spPr bwMode="auto">
          <a:xfrm>
            <a:off x="4714876" y="4714884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1" name="Восьмиугольник 20"/>
          <p:cNvSpPr/>
          <p:nvPr/>
        </p:nvSpPr>
        <p:spPr bwMode="auto">
          <a:xfrm>
            <a:off x="4929190" y="3214686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2" name="Восьмиугольник 21"/>
          <p:cNvSpPr/>
          <p:nvPr/>
        </p:nvSpPr>
        <p:spPr bwMode="auto">
          <a:xfrm>
            <a:off x="5572132" y="2571744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3" name="Восьмиугольник 22"/>
          <p:cNvSpPr/>
          <p:nvPr/>
        </p:nvSpPr>
        <p:spPr bwMode="auto">
          <a:xfrm>
            <a:off x="5500694" y="3000372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4" name="Восьмиугольник 23"/>
          <p:cNvSpPr/>
          <p:nvPr/>
        </p:nvSpPr>
        <p:spPr bwMode="auto">
          <a:xfrm>
            <a:off x="5572132" y="4357694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6" name="Восьмиугольник 25"/>
          <p:cNvSpPr/>
          <p:nvPr/>
        </p:nvSpPr>
        <p:spPr bwMode="auto">
          <a:xfrm>
            <a:off x="4071934" y="4500570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7" name="Восьмиугольник 26"/>
          <p:cNvSpPr/>
          <p:nvPr/>
        </p:nvSpPr>
        <p:spPr bwMode="auto">
          <a:xfrm>
            <a:off x="4286248" y="3714752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8" name="Восьмиугольник 27"/>
          <p:cNvSpPr/>
          <p:nvPr/>
        </p:nvSpPr>
        <p:spPr bwMode="auto">
          <a:xfrm>
            <a:off x="3786182" y="3857628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9" name="Восьмиугольник 28"/>
          <p:cNvSpPr/>
          <p:nvPr/>
        </p:nvSpPr>
        <p:spPr bwMode="auto">
          <a:xfrm>
            <a:off x="4929190" y="2214554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30" name="Восьмиугольник 29"/>
          <p:cNvSpPr/>
          <p:nvPr/>
        </p:nvSpPr>
        <p:spPr bwMode="auto">
          <a:xfrm>
            <a:off x="3857620" y="2928934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31" name="Восьмиугольник 30"/>
          <p:cNvSpPr/>
          <p:nvPr/>
        </p:nvSpPr>
        <p:spPr bwMode="auto">
          <a:xfrm>
            <a:off x="3143240" y="3000372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32" name="Восьмиугольник 31"/>
          <p:cNvSpPr/>
          <p:nvPr/>
        </p:nvSpPr>
        <p:spPr bwMode="auto">
          <a:xfrm>
            <a:off x="5072066" y="4286256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33" name="Восьмиугольник 32"/>
          <p:cNvSpPr/>
          <p:nvPr/>
        </p:nvSpPr>
        <p:spPr bwMode="auto">
          <a:xfrm>
            <a:off x="4214810" y="2786058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34" name="Восьмиугольник 33"/>
          <p:cNvSpPr/>
          <p:nvPr/>
        </p:nvSpPr>
        <p:spPr bwMode="auto">
          <a:xfrm>
            <a:off x="5286380" y="3643314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35" name="Восьмиугольник 34"/>
          <p:cNvSpPr/>
          <p:nvPr/>
        </p:nvSpPr>
        <p:spPr bwMode="auto">
          <a:xfrm>
            <a:off x="3357554" y="4500570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36" name="Восьмиугольник 35"/>
          <p:cNvSpPr/>
          <p:nvPr/>
        </p:nvSpPr>
        <p:spPr bwMode="auto">
          <a:xfrm>
            <a:off x="5572132" y="2357430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cxnSp>
        <p:nvCxnSpPr>
          <p:cNvPr id="7230" name="Прямая со стрелкой 9"/>
          <p:cNvCxnSpPr>
            <a:cxnSpLocks noChangeShapeType="1"/>
          </p:cNvCxnSpPr>
          <p:nvPr/>
        </p:nvCxnSpPr>
        <p:spPr bwMode="auto">
          <a:xfrm rot="10800000" flipV="1">
            <a:off x="1643042" y="6357958"/>
            <a:ext cx="6429375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stealth" w="med" len="med"/>
            <a:tailEnd/>
          </a:ln>
        </p:spPr>
      </p:cxnSp>
      <p:sp>
        <p:nvSpPr>
          <p:cNvPr id="25" name="Восьмиугольник 24"/>
          <p:cNvSpPr/>
          <p:nvPr/>
        </p:nvSpPr>
        <p:spPr bwMode="auto">
          <a:xfrm>
            <a:off x="3929058" y="3429000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19" name="Восьмиугольник 18"/>
          <p:cNvSpPr/>
          <p:nvPr/>
        </p:nvSpPr>
        <p:spPr bwMode="auto">
          <a:xfrm>
            <a:off x="5929322" y="3571876"/>
            <a:ext cx="285752" cy="259675"/>
          </a:xfrm>
          <a:prstGeom prst="octagon">
            <a:avLst/>
          </a:prstGeom>
          <a:solidFill>
            <a:srgbClr val="3399FF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7243" name="TextBox 46"/>
          <p:cNvSpPr txBox="1">
            <a:spLocks noChangeArrowheads="1"/>
          </p:cNvSpPr>
          <p:nvPr/>
        </p:nvSpPr>
        <p:spPr bwMode="auto">
          <a:xfrm>
            <a:off x="1643042" y="642918"/>
            <a:ext cx="1341819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ТЕМПЫ РОСТА 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</p:txBody>
      </p:sp>
      <p:cxnSp>
        <p:nvCxnSpPr>
          <p:cNvPr id="7246" name="Прямая соединительная линия 49"/>
          <p:cNvCxnSpPr>
            <a:cxnSpLocks noChangeShapeType="1"/>
          </p:cNvCxnSpPr>
          <p:nvPr/>
        </p:nvCxnSpPr>
        <p:spPr bwMode="auto">
          <a:xfrm rot="16200000" flipH="1">
            <a:off x="2822575" y="3535351"/>
            <a:ext cx="3502025" cy="3175"/>
          </a:xfrm>
          <a:prstGeom prst="line">
            <a:avLst/>
          </a:prstGeom>
          <a:noFill/>
          <a:ln w="1905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</p:cxnSp>
      <p:cxnSp>
        <p:nvCxnSpPr>
          <p:cNvPr id="7247" name="Прямая соединительная линия 51"/>
          <p:cNvCxnSpPr>
            <a:cxnSpLocks noChangeShapeType="1"/>
          </p:cNvCxnSpPr>
          <p:nvPr/>
        </p:nvCxnSpPr>
        <p:spPr bwMode="auto">
          <a:xfrm>
            <a:off x="2714612" y="3500438"/>
            <a:ext cx="3714763" cy="1587"/>
          </a:xfrm>
          <a:prstGeom prst="line">
            <a:avLst/>
          </a:prstGeom>
          <a:noFill/>
          <a:ln w="19050" algn="ctr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</p:cxnSp>
      <p:sp>
        <p:nvSpPr>
          <p:cNvPr id="56" name="TextBox 55"/>
          <p:cNvSpPr txBox="1"/>
          <p:nvPr/>
        </p:nvSpPr>
        <p:spPr>
          <a:xfrm>
            <a:off x="2916540" y="2586601"/>
            <a:ext cx="1252430" cy="535531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dirty="0">
                <a:ln w="17780" cmpd="sng">
                  <a:noFill/>
                  <a:prstDash val="solid"/>
                  <a:miter lim="800000"/>
                </a:ln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ТРУДНЫЕ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dirty="0">
                <a:ln w="17780" cmpd="sng">
                  <a:noFill/>
                  <a:prstDash val="solid"/>
                  <a:miter lim="800000"/>
                </a:ln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637955" y="2772300"/>
            <a:ext cx="1223781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dirty="0">
                <a:ln w="17780" cmpd="sng">
                  <a:noFill/>
                  <a:prstDash val="solid"/>
                  <a:miter lim="800000"/>
                </a:ln>
                <a:solidFill>
                  <a:srgbClr val="99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ЗВЕЗДЫ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871366" y="3982650"/>
            <a:ext cx="1285884" cy="285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dirty="0">
                <a:ln w="17780" cmpd="sng">
                  <a:noFill/>
                  <a:prstDash val="solid"/>
                  <a:miter lim="800000"/>
                </a:ln>
                <a:solidFill>
                  <a:srgbClr val="99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СОБАКИ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54122" y="3846682"/>
            <a:ext cx="1357322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700" dirty="0">
                <a:ln w="17780" cmpd="sng">
                  <a:noFill/>
                  <a:prstDash val="solid"/>
                  <a:miter lim="800000"/>
                </a:ln>
                <a:solidFill>
                  <a:srgbClr val="99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ДОЙНЫЕ</a:t>
            </a:r>
            <a:r>
              <a:rPr lang="ru-RU" sz="17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700" dirty="0">
                <a:ln w="17780" cmpd="sng">
                  <a:noFill/>
                  <a:prstDash val="solid"/>
                  <a:miter lim="800000"/>
                </a:ln>
                <a:solidFill>
                  <a:srgbClr val="99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КОРОВЫ</a:t>
            </a:r>
          </a:p>
        </p:txBody>
      </p:sp>
      <p:sp>
        <p:nvSpPr>
          <p:cNvPr id="61" name="Стрелка вправо 60"/>
          <p:cNvSpPr/>
          <p:nvPr/>
        </p:nvSpPr>
        <p:spPr bwMode="auto">
          <a:xfrm rot="8649896">
            <a:off x="6521486" y="661873"/>
            <a:ext cx="2197029" cy="1685991"/>
          </a:xfrm>
          <a:prstGeom prst="rightArrow">
            <a:avLst>
              <a:gd name="adj1" fmla="val 48496"/>
              <a:gd name="adj2" fmla="val 4406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 rot="19489922">
            <a:off x="6732894" y="1167852"/>
            <a:ext cx="1961582" cy="6740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cs typeface="+mn-cs"/>
              </a:rPr>
              <a:t>СОЗДАНИЕ УСЛОВИЙ ДЛЯ ПРИВЛЕЧЕНИЯ ИНВЕСТИЦИЙ</a:t>
            </a:r>
          </a:p>
        </p:txBody>
      </p:sp>
      <p:sp>
        <p:nvSpPr>
          <p:cNvPr id="62" name="Стрелка вправо 61"/>
          <p:cNvSpPr/>
          <p:nvPr/>
        </p:nvSpPr>
        <p:spPr bwMode="auto">
          <a:xfrm rot="12440446">
            <a:off x="6741797" y="4342192"/>
            <a:ext cx="2171661" cy="153212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none" lIns="0" tIns="0" rIns="0" bIns="0" rtlCol="0" anchor="ctr">
            <a:prstTxWarp prst="textCircle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 rot="1734487">
            <a:off x="6966763" y="4796747"/>
            <a:ext cx="175712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cs typeface="+mn-cs"/>
              </a:rPr>
              <a:t>СОЗДАНИЕ ЭКОНОМИЧЕСКИХ КЛАСТЕРОВ</a:t>
            </a:r>
          </a:p>
        </p:txBody>
      </p:sp>
      <p:sp>
        <p:nvSpPr>
          <p:cNvPr id="7244" name="TextBox 47"/>
          <p:cNvSpPr txBox="1">
            <a:spLocks noChangeArrowheads="1"/>
          </p:cNvSpPr>
          <p:nvPr/>
        </p:nvSpPr>
        <p:spPr bwMode="auto">
          <a:xfrm>
            <a:off x="6993604" y="5754205"/>
            <a:ext cx="144016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ВАЛОВЫЙ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B25AE-7DEA-4E31-9847-B73D7269DFD0}" type="slidenum">
              <a:rPr lang="ru-RU" b="1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3" name="Минус 52"/>
          <p:cNvSpPr/>
          <p:nvPr/>
        </p:nvSpPr>
        <p:spPr bwMode="auto">
          <a:xfrm>
            <a:off x="4071934" y="6333255"/>
            <a:ext cx="5645365" cy="628672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spcFirstLastPara="1" wrap="none" lIns="0" tIns="0" rIns="0" bIns="0" rtlCol="0" anchor="ctr">
            <a:prstTxWarp prst="textCirclePour">
              <a:avLst>
                <a:gd name="adj1" fmla="val 10805936"/>
                <a:gd name="adj2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09600" indent="-6096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2800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54" name="Номер слайда 13"/>
          <p:cNvSpPr txBox="1">
            <a:spLocks/>
          </p:cNvSpPr>
          <p:nvPr/>
        </p:nvSpPr>
        <p:spPr>
          <a:xfrm>
            <a:off x="6778523" y="64757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</a:rPr>
              <a:t>9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362999" y="178317"/>
            <a:ext cx="1351551" cy="1114202"/>
            <a:chOff x="285719" y="1500174"/>
            <a:chExt cx="3929092" cy="2928957"/>
          </a:xfrm>
        </p:grpSpPr>
        <p:sp>
          <p:nvSpPr>
            <p:cNvPr id="63" name=" 3"/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2" name="Группа 13"/>
            <p:cNvGrpSpPr/>
            <p:nvPr/>
          </p:nvGrpSpPr>
          <p:grpSpPr>
            <a:xfrm>
              <a:off x="285715" y="1500174"/>
              <a:ext cx="3144573" cy="2928957"/>
              <a:chOff x="356723" y="1500175"/>
              <a:chExt cx="3144573" cy="2928957"/>
            </a:xfrm>
          </p:grpSpPr>
          <p:pic>
            <p:nvPicPr>
              <p:cNvPr id="73" name="Рисунок 72" descr="images5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74" name="Group 2"/>
              <p:cNvGrpSpPr>
                <a:grpSpLocks/>
              </p:cNvGrpSpPr>
              <p:nvPr/>
            </p:nvGrpSpPr>
            <p:grpSpPr bwMode="auto">
              <a:xfrm>
                <a:off x="356723" y="1500175"/>
                <a:ext cx="3144573" cy="2289675"/>
                <a:chOff x="603" y="4363"/>
                <a:chExt cx="1691" cy="722"/>
              </a:xfrm>
            </p:grpSpPr>
            <p:sp>
              <p:nvSpPr>
                <p:cNvPr id="75" name="WordArt 3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6350">
                        <a:solidFill>
                          <a:srgbClr val="F52C17">
                            <a:alpha val="91000"/>
                          </a:srgbClr>
                        </a:solidFill>
                        <a:round/>
                        <a:headEnd/>
                        <a:tailEnd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glow>
                          <a:schemeClr val="bg1"/>
                        </a:glow>
                        <a:innerShdw blurRad="63500" dist="50800" dir="8100000">
                          <a:prstClr val="black">
                            <a:alpha val="50000"/>
                          </a:prstClr>
                        </a:innerShdw>
                      </a:effectLst>
                      <a:latin typeface="Times New Roman"/>
                      <a:cs typeface="Times New Roman"/>
                    </a:rPr>
                    <a:t>Э</a:t>
                  </a:r>
                  <a:endParaRPr lang="ru-RU" sz="3600" kern="10" spc="0" dirty="0">
                    <a:ln w="6350">
                      <a:solidFill>
                        <a:srgbClr val="F52C17">
                          <a:alpha val="91000"/>
                        </a:srgbClr>
                      </a:solidFill>
                      <a:round/>
                      <a:headEnd/>
                      <a:tailEnd/>
                    </a:ln>
                    <a:blipFill>
                      <a:blip r:embed="rId5"/>
                      <a:stretch>
                        <a:fillRect/>
                      </a:stretch>
                    </a:blipFill>
                    <a:effectLst>
                      <a:glow>
                        <a:schemeClr val="bg1"/>
                      </a:glow>
                      <a:innerShdw blurRad="63500" dist="50800" dir="8100000">
                        <a:prstClr val="black">
                          <a:alpha val="50000"/>
                        </a:prstClr>
                      </a:inn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6" name="WordArt 5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7" name="WordArt 6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74" y="4363"/>
                  <a:ext cx="420" cy="27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 prstMaterial="powder"/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36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  <a:endParaRPr lang="ru-RU" sz="36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8" name="WordArt 4" descr="2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sz="4000" kern="10" spc="0" dirty="0" smtClean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5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  <a:endParaRPr lang="ru-RU" sz="4000" kern="10" spc="0" dirty="0">
                    <a:ln w="12700">
                      <a:noFill/>
                      <a:round/>
                      <a:headEnd/>
                      <a:tailEnd/>
                    </a:ln>
                    <a:blipFill dpi="0" rotWithShape="0">
                      <a:blip r:embed="rId5"/>
                      <a:srcRect/>
                      <a:stretch>
                        <a:fillRect/>
                      </a:stretch>
                    </a:blip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Times New Roman"/>
                  </a:endParaRPr>
                </a:p>
              </p:txBody>
            </p:sp>
          </p:grp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glow rad="1397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14300" prst="artDeco"/>
        </a:sp3d>
      </a:spPr>
      <a:bodyPr spcFirstLastPara="1" wrap="none" lIns="0" tIns="0" rIns="0" bIns="0" anchor="ctr">
        <a:prstTxWarp prst="textCirclePour">
          <a:avLst/>
        </a:prstTxWarp>
        <a:spAutoFit/>
        <a:scene3d>
          <a:camera prst="orthographicFront"/>
          <a:lightRig rig="flat" dir="tl">
            <a:rot lat="0" lon="0" rev="6600000"/>
          </a:lightRig>
        </a:scene3d>
        <a:sp3d extrusionH="25400" contourW="8890">
          <a:bevelT w="38100" h="31750"/>
          <a:contourClr>
            <a:schemeClr val="accent2">
              <a:shade val="75000"/>
            </a:schemeClr>
          </a:contourClr>
        </a:sp3d>
      </a:bodyPr>
      <a:lstStyle>
        <a:defPPr marL="609600" indent="-609600" algn="ctr">
          <a:spcBef>
            <a:spcPct val="20000"/>
          </a:spcBef>
          <a:buClr>
            <a:schemeClr val="hlink"/>
          </a:buClr>
          <a:buSzPct val="70000"/>
          <a:buFont typeface="Wingdings" pitchFamily="2" charset="2"/>
          <a:buNone/>
          <a:defRPr sz="2800" spc="60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cs typeface="+mn-cs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6_Blu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B0F0"/>
      </a:accent2>
      <a:accent3>
        <a:srgbClr val="008DC3"/>
      </a:accent3>
      <a:accent4>
        <a:srgbClr val="007EAE"/>
      </a:accent4>
      <a:accent5>
        <a:srgbClr val="23A1FF"/>
      </a:accent5>
      <a:accent6>
        <a:srgbClr val="2FA6FF"/>
      </a:accent6>
      <a:hlink>
        <a:srgbClr val="005390"/>
      </a:hlink>
      <a:folHlink>
        <a:srgbClr val="2DC7FF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8869</TotalTime>
  <Words>1914</Words>
  <Application>Microsoft Office PowerPoint</Application>
  <PresentationFormat>Экран (4:3)</PresentationFormat>
  <Paragraphs>448</Paragraphs>
  <Slides>40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Тема Office</vt:lpstr>
      <vt:lpstr>1_Custom Design</vt:lpstr>
      <vt:lpstr>Диаграмма</vt:lpstr>
      <vt:lpstr>Презентация PowerPoint</vt:lpstr>
      <vt:lpstr>Презентация PowerPoint</vt:lpstr>
      <vt:lpstr>Презентация PowerPoint</vt:lpstr>
      <vt:lpstr>МИССИЯ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ПУБЛИКАЦИИ ЦЭСИ РТ</vt:lpstr>
      <vt:lpstr>Презентация PowerPoint</vt:lpstr>
      <vt:lpstr>Презентация PowerPoint</vt:lpstr>
    </vt:vector>
  </TitlesOfParts>
  <Company>ЦЭСИ РТ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</dc:title>
  <dc:creator>marina</dc:creator>
  <cp:lastModifiedBy>ilyas</cp:lastModifiedBy>
  <cp:revision>655</cp:revision>
  <cp:lastPrinted>2018-11-21T08:37:12Z</cp:lastPrinted>
  <dcterms:created xsi:type="dcterms:W3CDTF">2009-09-23T11:42:20Z</dcterms:created>
  <dcterms:modified xsi:type="dcterms:W3CDTF">2018-12-24T14:55:09Z</dcterms:modified>
</cp:coreProperties>
</file>